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56" r:id="rId3"/>
    <p:sldId id="319" r:id="rId4"/>
    <p:sldId id="322" r:id="rId5"/>
    <p:sldId id="321" r:id="rId6"/>
    <p:sldId id="323" r:id="rId7"/>
    <p:sldId id="324" r:id="rId8"/>
    <p:sldId id="325" r:id="rId9"/>
    <p:sldId id="326" r:id="rId10"/>
    <p:sldId id="327" r:id="rId11"/>
    <p:sldId id="328" r:id="rId12"/>
    <p:sldId id="329" r:id="rId13"/>
    <p:sldId id="330" r:id="rId14"/>
    <p:sldId id="331" r:id="rId15"/>
    <p:sldId id="332" r:id="rId16"/>
    <p:sldId id="337" r:id="rId17"/>
    <p:sldId id="338" r:id="rId18"/>
    <p:sldId id="339" r:id="rId19"/>
    <p:sldId id="334" r:id="rId20"/>
    <p:sldId id="258" r:id="rId21"/>
    <p:sldId id="335" r:id="rId22"/>
    <p:sldId id="336"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EB"/>
    <a:srgbClr val="482400"/>
    <a:srgbClr val="800000"/>
    <a:srgbClr val="FF0000"/>
    <a:srgbClr val="E7FFFF"/>
    <a:srgbClr val="B4E5A2"/>
    <a:srgbClr val="FFFF66"/>
    <a:srgbClr val="A6CAEC"/>
    <a:srgbClr val="F2CF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839" autoAdjust="0"/>
  </p:normalViewPr>
  <p:slideViewPr>
    <p:cSldViewPr snapToGrid="0">
      <p:cViewPr varScale="1">
        <p:scale>
          <a:sx n="86" d="100"/>
          <a:sy n="86" d="100"/>
        </p:scale>
        <p:origin x="654" y="6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6" d="100"/>
          <a:sy n="66" d="100"/>
        </p:scale>
        <p:origin x="289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D85AF2D-633D-455A-9CDD-620ED95F6829}" type="datetimeFigureOut">
              <a:rPr lang="en-US" smtClean="0"/>
              <a:t>1/25/2026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8F6DA64-36A6-4195-B8A8-1C7A3F9816AA}" type="slidenum">
              <a:rPr lang="en-US" smtClean="0"/>
              <a:t>‹#›</a:t>
            </a:fld>
            <a:endParaRPr lang="en-US"/>
          </a:p>
        </p:txBody>
      </p:sp>
    </p:spTree>
    <p:extLst>
      <p:ext uri="{BB962C8B-B14F-4D97-AF65-F5344CB8AC3E}">
        <p14:creationId xmlns:p14="http://schemas.microsoft.com/office/powerpoint/2010/main" val="3185720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E5E3980-598C-4288-A544-1B2A482CDAD5}" type="datetimeFigureOut">
              <a:rPr lang="en-US" smtClean="0"/>
              <a:t>1/25/2026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FFEC335-74F2-46DE-A85C-09F44DE7224C}" type="slidenum">
              <a:rPr lang="en-US" smtClean="0"/>
              <a:t>‹#›</a:t>
            </a:fld>
            <a:endParaRPr lang="en-US"/>
          </a:p>
        </p:txBody>
      </p:sp>
    </p:spTree>
    <p:extLst>
      <p:ext uri="{BB962C8B-B14F-4D97-AF65-F5344CB8AC3E}">
        <p14:creationId xmlns:p14="http://schemas.microsoft.com/office/powerpoint/2010/main" val="254796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FFEC335-74F2-46DE-A85C-09F44DE7224C}" type="slidenum">
              <a:rPr lang="en-US" smtClean="0"/>
              <a:t>2</a:t>
            </a:fld>
            <a:endParaRPr lang="en-US"/>
          </a:p>
        </p:txBody>
      </p:sp>
    </p:spTree>
    <p:extLst>
      <p:ext uri="{BB962C8B-B14F-4D97-AF65-F5344CB8AC3E}">
        <p14:creationId xmlns:p14="http://schemas.microsoft.com/office/powerpoint/2010/main" val="94943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13</a:t>
            </a:fld>
            <a:endParaRPr lang="en-US"/>
          </a:p>
        </p:txBody>
      </p:sp>
    </p:spTree>
    <p:extLst>
      <p:ext uri="{BB962C8B-B14F-4D97-AF65-F5344CB8AC3E}">
        <p14:creationId xmlns:p14="http://schemas.microsoft.com/office/powerpoint/2010/main" val="3295434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14</a:t>
            </a:fld>
            <a:endParaRPr lang="en-US"/>
          </a:p>
        </p:txBody>
      </p:sp>
    </p:spTree>
    <p:extLst>
      <p:ext uri="{BB962C8B-B14F-4D97-AF65-F5344CB8AC3E}">
        <p14:creationId xmlns:p14="http://schemas.microsoft.com/office/powerpoint/2010/main" val="4022738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15</a:t>
            </a:fld>
            <a:endParaRPr lang="en-US"/>
          </a:p>
        </p:txBody>
      </p:sp>
    </p:spTree>
    <p:extLst>
      <p:ext uri="{BB962C8B-B14F-4D97-AF65-F5344CB8AC3E}">
        <p14:creationId xmlns:p14="http://schemas.microsoft.com/office/powerpoint/2010/main" val="106618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16</a:t>
            </a:fld>
            <a:endParaRPr lang="en-US"/>
          </a:p>
        </p:txBody>
      </p:sp>
    </p:spTree>
    <p:extLst>
      <p:ext uri="{BB962C8B-B14F-4D97-AF65-F5344CB8AC3E}">
        <p14:creationId xmlns:p14="http://schemas.microsoft.com/office/powerpoint/2010/main" val="29988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17</a:t>
            </a:fld>
            <a:endParaRPr lang="en-US"/>
          </a:p>
        </p:txBody>
      </p:sp>
    </p:spTree>
    <p:extLst>
      <p:ext uri="{BB962C8B-B14F-4D97-AF65-F5344CB8AC3E}">
        <p14:creationId xmlns:p14="http://schemas.microsoft.com/office/powerpoint/2010/main" val="344807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18</a:t>
            </a:fld>
            <a:endParaRPr lang="en-US"/>
          </a:p>
        </p:txBody>
      </p:sp>
    </p:spTree>
    <p:extLst>
      <p:ext uri="{BB962C8B-B14F-4D97-AF65-F5344CB8AC3E}">
        <p14:creationId xmlns:p14="http://schemas.microsoft.com/office/powerpoint/2010/main" val="394290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19</a:t>
            </a:fld>
            <a:endParaRPr lang="en-US"/>
          </a:p>
        </p:txBody>
      </p:sp>
    </p:spTree>
    <p:extLst>
      <p:ext uri="{BB962C8B-B14F-4D97-AF65-F5344CB8AC3E}">
        <p14:creationId xmlns:p14="http://schemas.microsoft.com/office/powerpoint/2010/main" val="371570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21</a:t>
            </a:fld>
            <a:endParaRPr lang="en-US"/>
          </a:p>
        </p:txBody>
      </p:sp>
    </p:spTree>
    <p:extLst>
      <p:ext uri="{BB962C8B-B14F-4D97-AF65-F5344CB8AC3E}">
        <p14:creationId xmlns:p14="http://schemas.microsoft.com/office/powerpoint/2010/main" val="2922376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22</a:t>
            </a:fld>
            <a:endParaRPr lang="en-US"/>
          </a:p>
        </p:txBody>
      </p:sp>
    </p:spTree>
    <p:extLst>
      <p:ext uri="{BB962C8B-B14F-4D97-AF65-F5344CB8AC3E}">
        <p14:creationId xmlns:p14="http://schemas.microsoft.com/office/powerpoint/2010/main" val="232870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5</a:t>
            </a:fld>
            <a:endParaRPr lang="en-US"/>
          </a:p>
        </p:txBody>
      </p:sp>
    </p:spTree>
    <p:extLst>
      <p:ext uri="{BB962C8B-B14F-4D97-AF65-F5344CB8AC3E}">
        <p14:creationId xmlns:p14="http://schemas.microsoft.com/office/powerpoint/2010/main" val="372932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6</a:t>
            </a:fld>
            <a:endParaRPr lang="en-US"/>
          </a:p>
        </p:txBody>
      </p:sp>
    </p:spTree>
    <p:extLst>
      <p:ext uri="{BB962C8B-B14F-4D97-AF65-F5344CB8AC3E}">
        <p14:creationId xmlns:p14="http://schemas.microsoft.com/office/powerpoint/2010/main" val="207419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7</a:t>
            </a:fld>
            <a:endParaRPr lang="en-US"/>
          </a:p>
        </p:txBody>
      </p:sp>
    </p:spTree>
    <p:extLst>
      <p:ext uri="{BB962C8B-B14F-4D97-AF65-F5344CB8AC3E}">
        <p14:creationId xmlns:p14="http://schemas.microsoft.com/office/powerpoint/2010/main" val="115736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8</a:t>
            </a:fld>
            <a:endParaRPr lang="en-US"/>
          </a:p>
        </p:txBody>
      </p:sp>
    </p:spTree>
    <p:extLst>
      <p:ext uri="{BB962C8B-B14F-4D97-AF65-F5344CB8AC3E}">
        <p14:creationId xmlns:p14="http://schemas.microsoft.com/office/powerpoint/2010/main" val="164210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9</a:t>
            </a:fld>
            <a:endParaRPr lang="en-US"/>
          </a:p>
        </p:txBody>
      </p:sp>
    </p:spTree>
    <p:extLst>
      <p:ext uri="{BB962C8B-B14F-4D97-AF65-F5344CB8AC3E}">
        <p14:creationId xmlns:p14="http://schemas.microsoft.com/office/powerpoint/2010/main" val="334652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10</a:t>
            </a:fld>
            <a:endParaRPr lang="en-US"/>
          </a:p>
        </p:txBody>
      </p:sp>
    </p:spTree>
    <p:extLst>
      <p:ext uri="{BB962C8B-B14F-4D97-AF65-F5344CB8AC3E}">
        <p14:creationId xmlns:p14="http://schemas.microsoft.com/office/powerpoint/2010/main" val="257669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11</a:t>
            </a:fld>
            <a:endParaRPr lang="en-US"/>
          </a:p>
        </p:txBody>
      </p:sp>
    </p:spTree>
    <p:extLst>
      <p:ext uri="{BB962C8B-B14F-4D97-AF65-F5344CB8AC3E}">
        <p14:creationId xmlns:p14="http://schemas.microsoft.com/office/powerpoint/2010/main" val="89932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C335-74F2-46DE-A85C-09F44DE7224C}" type="slidenum">
              <a:rPr lang="en-US" smtClean="0"/>
              <a:t>12</a:t>
            </a:fld>
            <a:endParaRPr lang="en-US"/>
          </a:p>
        </p:txBody>
      </p:sp>
    </p:spTree>
    <p:extLst>
      <p:ext uri="{BB962C8B-B14F-4D97-AF65-F5344CB8AC3E}">
        <p14:creationId xmlns:p14="http://schemas.microsoft.com/office/powerpoint/2010/main" val="70442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226A-D571-DAC1-E2DA-393D9175342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C01C17-107F-BFC2-1ADD-2583EA01C1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2389FB-1F02-530E-9B99-BE82D9695F39}"/>
              </a:ext>
            </a:extLst>
          </p:cNvPr>
          <p:cNvSpPr>
            <a:spLocks noGrp="1"/>
          </p:cNvSpPr>
          <p:nvPr>
            <p:ph type="dt" sz="half" idx="10"/>
          </p:nvPr>
        </p:nvSpPr>
        <p:spPr/>
        <p:txBody>
          <a:bodyPr/>
          <a:lstStyle/>
          <a:p>
            <a:fld id="{7AB07605-B0F8-4C2A-9479-717D2AFFFCFA}" type="datetimeFigureOut">
              <a:rPr lang="en-US" smtClean="0"/>
              <a:t>1/25/2026</a:t>
            </a:fld>
            <a:endParaRPr lang="en-US"/>
          </a:p>
        </p:txBody>
      </p:sp>
      <p:sp>
        <p:nvSpPr>
          <p:cNvPr id="5" name="Footer Placeholder 4">
            <a:extLst>
              <a:ext uri="{FF2B5EF4-FFF2-40B4-BE49-F238E27FC236}">
                <a16:creationId xmlns:a16="http://schemas.microsoft.com/office/drawing/2014/main" id="{F840CB35-8BAB-BAA7-BE54-108E25365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08DE1-0B05-F022-626D-96A40825E5B3}"/>
              </a:ext>
            </a:extLst>
          </p:cNvPr>
          <p:cNvSpPr>
            <a:spLocks noGrp="1"/>
          </p:cNvSpPr>
          <p:nvPr>
            <p:ph type="sldNum" sz="quarter" idx="12"/>
          </p:nvPr>
        </p:nvSpPr>
        <p:spPr/>
        <p:txBody>
          <a:bodyPr/>
          <a:lstStyle/>
          <a:p>
            <a:fld id="{D9050562-C630-49FC-A269-D786FAD593E7}" type="slidenum">
              <a:rPr lang="en-US" smtClean="0"/>
              <a:t>‹#›</a:t>
            </a:fld>
            <a:endParaRPr lang="en-US"/>
          </a:p>
        </p:txBody>
      </p:sp>
      <p:pic>
        <p:nvPicPr>
          <p:cNvPr id="7" name="Picture 2" descr="A close-up of a sign&#10;&#10;Description automatically generated">
            <a:extLst>
              <a:ext uri="{FF2B5EF4-FFF2-40B4-BE49-F238E27FC236}">
                <a16:creationId xmlns:a16="http://schemas.microsoft.com/office/drawing/2014/main" id="{1DF389A2-797B-9425-2E54-451BBDC307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67669" y="348713"/>
            <a:ext cx="2238112" cy="113584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6912EBF-DEC8-B341-8C04-3DDCAF4F462B}"/>
              </a:ext>
            </a:extLst>
          </p:cNvPr>
          <p:cNvGrpSpPr/>
          <p:nvPr userDrawn="1"/>
        </p:nvGrpSpPr>
        <p:grpSpPr>
          <a:xfrm>
            <a:off x="812800" y="5544235"/>
            <a:ext cx="10586720" cy="461665"/>
            <a:chOff x="812800" y="5544235"/>
            <a:chExt cx="10586720" cy="461665"/>
          </a:xfrm>
        </p:grpSpPr>
        <p:sp>
          <p:nvSpPr>
            <p:cNvPr id="9" name="Rectangle 8">
              <a:extLst>
                <a:ext uri="{FF2B5EF4-FFF2-40B4-BE49-F238E27FC236}">
                  <a16:creationId xmlns:a16="http://schemas.microsoft.com/office/drawing/2014/main" id="{75B80A3A-4601-9E99-AD0F-7C03C40E171F}"/>
                </a:ext>
              </a:extLst>
            </p:cNvPr>
            <p:cNvSpPr/>
            <p:nvPr userDrawn="1"/>
          </p:nvSpPr>
          <p:spPr>
            <a:xfrm>
              <a:off x="812800" y="5551547"/>
              <a:ext cx="10586720" cy="447040"/>
            </a:xfrm>
            <a:prstGeom prst="rect">
              <a:avLst/>
            </a:prstGeom>
            <a:solidFill>
              <a:srgbClr val="482400"/>
            </a:solidFill>
            <a:ln>
              <a:solidFill>
                <a:srgbClr val="482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1E23FA-E4FD-2F4B-6A3D-22ED0DE38E5D}"/>
                </a:ext>
              </a:extLst>
            </p:cNvPr>
            <p:cNvSpPr txBox="1"/>
            <p:nvPr userDrawn="1"/>
          </p:nvSpPr>
          <p:spPr>
            <a:xfrm>
              <a:off x="843280" y="5544235"/>
              <a:ext cx="10525760" cy="461665"/>
            </a:xfrm>
            <a:prstGeom prst="rect">
              <a:avLst/>
            </a:prstGeom>
            <a:noFill/>
          </p:spPr>
          <p:txBody>
            <a:bodyPr wrap="square">
              <a:spAutoFit/>
            </a:bodyPr>
            <a:lstStyle/>
            <a:p>
              <a:pPr algn="ctr"/>
              <a:r>
                <a:rPr lang="en-US" sz="2400" b="1" i="1" dirty="0">
                  <a:solidFill>
                    <a:srgbClr val="FFFFCC"/>
                  </a:solidFill>
                  <a:latin typeface="Bookman Old Style" panose="02050604050505020204" pitchFamily="18" charset="0"/>
                </a:rPr>
                <a:t>The Growth and Development of the New Testament Church</a:t>
              </a:r>
            </a:p>
          </p:txBody>
        </p:sp>
      </p:grpSp>
    </p:spTree>
    <p:extLst>
      <p:ext uri="{BB962C8B-B14F-4D97-AF65-F5344CB8AC3E}">
        <p14:creationId xmlns:p14="http://schemas.microsoft.com/office/powerpoint/2010/main" val="160586692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A014-C1BE-2507-FEEE-7FCD523433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EFBDF-F25E-9BC7-0CCB-8888E942C4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5B50E-AF77-1B57-0148-17BED37BA158}"/>
              </a:ext>
            </a:extLst>
          </p:cNvPr>
          <p:cNvSpPr>
            <a:spLocks noGrp="1"/>
          </p:cNvSpPr>
          <p:nvPr>
            <p:ph type="dt" sz="half" idx="10"/>
          </p:nvPr>
        </p:nvSpPr>
        <p:spPr/>
        <p:txBody>
          <a:bodyPr/>
          <a:lstStyle/>
          <a:p>
            <a:fld id="{7AB07605-B0F8-4C2A-9479-717D2AFFFCFA}" type="datetimeFigureOut">
              <a:rPr lang="en-US" smtClean="0"/>
              <a:t>1/25/2026</a:t>
            </a:fld>
            <a:endParaRPr lang="en-US"/>
          </a:p>
        </p:txBody>
      </p:sp>
      <p:sp>
        <p:nvSpPr>
          <p:cNvPr id="5" name="Footer Placeholder 4">
            <a:extLst>
              <a:ext uri="{FF2B5EF4-FFF2-40B4-BE49-F238E27FC236}">
                <a16:creationId xmlns:a16="http://schemas.microsoft.com/office/drawing/2014/main" id="{0CCE3BDD-8C8C-708E-4718-BF452D03E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0370E-028F-613F-6EB1-2ED6D08D739D}"/>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160254665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6036F8-C9DB-22B9-9AE5-3C6309313A2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24BA74-1BB4-0F16-1524-126BEC8C9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64D2D-88FA-47D2-C95A-35EA02F4DE5E}"/>
              </a:ext>
            </a:extLst>
          </p:cNvPr>
          <p:cNvSpPr>
            <a:spLocks noGrp="1"/>
          </p:cNvSpPr>
          <p:nvPr>
            <p:ph type="dt" sz="half" idx="10"/>
          </p:nvPr>
        </p:nvSpPr>
        <p:spPr/>
        <p:txBody>
          <a:bodyPr/>
          <a:lstStyle/>
          <a:p>
            <a:fld id="{7AB07605-B0F8-4C2A-9479-717D2AFFFCFA}" type="datetimeFigureOut">
              <a:rPr lang="en-US" smtClean="0"/>
              <a:t>1/25/2026</a:t>
            </a:fld>
            <a:endParaRPr lang="en-US"/>
          </a:p>
        </p:txBody>
      </p:sp>
      <p:sp>
        <p:nvSpPr>
          <p:cNvPr id="5" name="Footer Placeholder 4">
            <a:extLst>
              <a:ext uri="{FF2B5EF4-FFF2-40B4-BE49-F238E27FC236}">
                <a16:creationId xmlns:a16="http://schemas.microsoft.com/office/drawing/2014/main" id="{599290BD-4AA9-74F7-DB13-61E03324D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41723-075A-7331-6C5B-EA2307FA138A}"/>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419605337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9632-18FC-D4FB-A2EF-0AD84BFB25B0}"/>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89019E5-D8E8-4705-C293-9F54F532E1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D3FBC-962B-8FF3-7939-4F68BC5E25A1}"/>
              </a:ext>
            </a:extLst>
          </p:cNvPr>
          <p:cNvSpPr>
            <a:spLocks noGrp="1"/>
          </p:cNvSpPr>
          <p:nvPr>
            <p:ph type="dt" sz="half" idx="10"/>
          </p:nvPr>
        </p:nvSpPr>
        <p:spPr/>
        <p:txBody>
          <a:bodyPr/>
          <a:lstStyle/>
          <a:p>
            <a:fld id="{7AB07605-B0F8-4C2A-9479-717D2AFFFCFA}" type="datetimeFigureOut">
              <a:rPr lang="en-US" smtClean="0"/>
              <a:t>1/25/2026</a:t>
            </a:fld>
            <a:endParaRPr lang="en-US"/>
          </a:p>
        </p:txBody>
      </p:sp>
      <p:sp>
        <p:nvSpPr>
          <p:cNvPr id="5" name="Footer Placeholder 4">
            <a:extLst>
              <a:ext uri="{FF2B5EF4-FFF2-40B4-BE49-F238E27FC236}">
                <a16:creationId xmlns:a16="http://schemas.microsoft.com/office/drawing/2014/main" id="{B12D9211-EA05-06A0-5410-E30F6AF11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54685-2425-0296-64F5-641044602D28}"/>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98359708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A472-FF34-3FB2-35CD-060647089F2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DE2AE7-A02E-A575-159A-2E64469C24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229863-E542-442C-0C16-F352D1B8B0E0}"/>
              </a:ext>
            </a:extLst>
          </p:cNvPr>
          <p:cNvSpPr>
            <a:spLocks noGrp="1"/>
          </p:cNvSpPr>
          <p:nvPr>
            <p:ph type="dt" sz="half" idx="10"/>
          </p:nvPr>
        </p:nvSpPr>
        <p:spPr/>
        <p:txBody>
          <a:bodyPr/>
          <a:lstStyle/>
          <a:p>
            <a:fld id="{7AB07605-B0F8-4C2A-9479-717D2AFFFCFA}" type="datetimeFigureOut">
              <a:rPr lang="en-US" smtClean="0"/>
              <a:t>1/25/2026</a:t>
            </a:fld>
            <a:endParaRPr lang="en-US"/>
          </a:p>
        </p:txBody>
      </p:sp>
      <p:sp>
        <p:nvSpPr>
          <p:cNvPr id="5" name="Footer Placeholder 4">
            <a:extLst>
              <a:ext uri="{FF2B5EF4-FFF2-40B4-BE49-F238E27FC236}">
                <a16:creationId xmlns:a16="http://schemas.microsoft.com/office/drawing/2014/main" id="{46475B7C-D906-5293-1EA8-103F7E104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8A5C6-0F9A-57A9-854E-31EAEA613181}"/>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0863970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6594-0687-0232-6485-C137857968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57E8C11-58F3-8F08-F1C1-D0F4D3036A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5133F0-4D62-09CB-7A70-8837962D27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9F8C5F-93CC-0A91-72A8-C717DDDE95FF}"/>
              </a:ext>
            </a:extLst>
          </p:cNvPr>
          <p:cNvSpPr>
            <a:spLocks noGrp="1"/>
          </p:cNvSpPr>
          <p:nvPr>
            <p:ph type="dt" sz="half" idx="10"/>
          </p:nvPr>
        </p:nvSpPr>
        <p:spPr/>
        <p:txBody>
          <a:bodyPr/>
          <a:lstStyle/>
          <a:p>
            <a:fld id="{7AB07605-B0F8-4C2A-9479-717D2AFFFCFA}" type="datetimeFigureOut">
              <a:rPr lang="en-US" smtClean="0"/>
              <a:t>1/25/2026</a:t>
            </a:fld>
            <a:endParaRPr lang="en-US"/>
          </a:p>
        </p:txBody>
      </p:sp>
      <p:sp>
        <p:nvSpPr>
          <p:cNvPr id="6" name="Footer Placeholder 5">
            <a:extLst>
              <a:ext uri="{FF2B5EF4-FFF2-40B4-BE49-F238E27FC236}">
                <a16:creationId xmlns:a16="http://schemas.microsoft.com/office/drawing/2014/main" id="{27ED771C-68C5-C20C-AD55-8C62047C5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028C7-BE50-66D5-9318-CFB891963EB0}"/>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91974482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F139-4EC6-60B7-8825-336DD425A1F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D640E91-1E57-DA17-3ADF-F9EAC8A82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1C3E15-4F6E-BF24-5C53-0DA83B1DCC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38B35D-0422-0C6B-82B8-8DF51CA2A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E8EEAC-0A49-4F98-F64B-D075538A0F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4279B5-ADE4-7620-C83E-0A572D645605}"/>
              </a:ext>
            </a:extLst>
          </p:cNvPr>
          <p:cNvSpPr>
            <a:spLocks noGrp="1"/>
          </p:cNvSpPr>
          <p:nvPr>
            <p:ph type="dt" sz="half" idx="10"/>
          </p:nvPr>
        </p:nvSpPr>
        <p:spPr/>
        <p:txBody>
          <a:bodyPr/>
          <a:lstStyle/>
          <a:p>
            <a:fld id="{7AB07605-B0F8-4C2A-9479-717D2AFFFCFA}" type="datetimeFigureOut">
              <a:rPr lang="en-US" smtClean="0"/>
              <a:t>1/25/2026</a:t>
            </a:fld>
            <a:endParaRPr lang="en-US"/>
          </a:p>
        </p:txBody>
      </p:sp>
      <p:sp>
        <p:nvSpPr>
          <p:cNvPr id="8" name="Footer Placeholder 7">
            <a:extLst>
              <a:ext uri="{FF2B5EF4-FFF2-40B4-BE49-F238E27FC236}">
                <a16:creationId xmlns:a16="http://schemas.microsoft.com/office/drawing/2014/main" id="{2D8F3D3A-8A55-23A4-98A0-CD7100D7AE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E42341-3E84-715F-FF75-D7340AF39154}"/>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85994634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BDFF-2183-58A2-318B-A920DE0C7883}"/>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4F3121A-BAA1-0533-49BF-3C287DE5E17A}"/>
              </a:ext>
            </a:extLst>
          </p:cNvPr>
          <p:cNvSpPr>
            <a:spLocks noGrp="1"/>
          </p:cNvSpPr>
          <p:nvPr>
            <p:ph type="dt" sz="half" idx="10"/>
          </p:nvPr>
        </p:nvSpPr>
        <p:spPr/>
        <p:txBody>
          <a:bodyPr/>
          <a:lstStyle/>
          <a:p>
            <a:fld id="{7AB07605-B0F8-4C2A-9479-717D2AFFFCFA}" type="datetimeFigureOut">
              <a:rPr lang="en-US" smtClean="0"/>
              <a:t>1/25/2026</a:t>
            </a:fld>
            <a:endParaRPr lang="en-US"/>
          </a:p>
        </p:txBody>
      </p:sp>
      <p:sp>
        <p:nvSpPr>
          <p:cNvPr id="4" name="Footer Placeholder 3">
            <a:extLst>
              <a:ext uri="{FF2B5EF4-FFF2-40B4-BE49-F238E27FC236}">
                <a16:creationId xmlns:a16="http://schemas.microsoft.com/office/drawing/2014/main" id="{EE0F8964-729B-DA86-6DB2-BFE0A78BF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68D82-15E2-CCAF-7A36-8559962861B7}"/>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352822398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307C73-5AA6-8092-A04D-354E72B09566}"/>
              </a:ext>
            </a:extLst>
          </p:cNvPr>
          <p:cNvSpPr>
            <a:spLocks noGrp="1"/>
          </p:cNvSpPr>
          <p:nvPr>
            <p:ph type="dt" sz="half" idx="10"/>
          </p:nvPr>
        </p:nvSpPr>
        <p:spPr/>
        <p:txBody>
          <a:bodyPr/>
          <a:lstStyle/>
          <a:p>
            <a:fld id="{7AB07605-B0F8-4C2A-9479-717D2AFFFCFA}" type="datetimeFigureOut">
              <a:rPr lang="en-US" smtClean="0"/>
              <a:t>1/25/2026</a:t>
            </a:fld>
            <a:endParaRPr lang="en-US"/>
          </a:p>
        </p:txBody>
      </p:sp>
      <p:sp>
        <p:nvSpPr>
          <p:cNvPr id="3" name="Footer Placeholder 2">
            <a:extLst>
              <a:ext uri="{FF2B5EF4-FFF2-40B4-BE49-F238E27FC236}">
                <a16:creationId xmlns:a16="http://schemas.microsoft.com/office/drawing/2014/main" id="{8920942F-1D73-1789-5E05-B8F72D5883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AC6E2A-2EDE-7EF1-00AC-77A479DB3B49}"/>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15264424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66A2-4714-56CB-16C9-6C67F360F1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CC1A2-7970-D742-0730-C45284218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73BCEB-54BF-25CC-BB8E-CF2FB1E0F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93761-12A3-724F-99D0-0A9A5F50D1EE}"/>
              </a:ext>
            </a:extLst>
          </p:cNvPr>
          <p:cNvSpPr>
            <a:spLocks noGrp="1"/>
          </p:cNvSpPr>
          <p:nvPr>
            <p:ph type="dt" sz="half" idx="10"/>
          </p:nvPr>
        </p:nvSpPr>
        <p:spPr/>
        <p:txBody>
          <a:bodyPr/>
          <a:lstStyle/>
          <a:p>
            <a:fld id="{7AB07605-B0F8-4C2A-9479-717D2AFFFCFA}" type="datetimeFigureOut">
              <a:rPr lang="en-US" smtClean="0"/>
              <a:t>1/25/2026</a:t>
            </a:fld>
            <a:endParaRPr lang="en-US"/>
          </a:p>
        </p:txBody>
      </p:sp>
      <p:sp>
        <p:nvSpPr>
          <p:cNvPr id="6" name="Footer Placeholder 5">
            <a:extLst>
              <a:ext uri="{FF2B5EF4-FFF2-40B4-BE49-F238E27FC236}">
                <a16:creationId xmlns:a16="http://schemas.microsoft.com/office/drawing/2014/main" id="{82DB395B-A1A0-6F38-D124-C0B19AF50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CF092-958E-FC3F-587E-37E5AB120FE2}"/>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95950994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CF76-95B1-FC82-4EB2-F5D978D794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D721EE-8AE7-CC65-E284-2952B7037D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892994-9DCD-B0B2-399A-6773183A1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C19E1F-4C4B-97E1-CE10-61EAB202A72F}"/>
              </a:ext>
            </a:extLst>
          </p:cNvPr>
          <p:cNvSpPr>
            <a:spLocks noGrp="1"/>
          </p:cNvSpPr>
          <p:nvPr>
            <p:ph type="dt" sz="half" idx="10"/>
          </p:nvPr>
        </p:nvSpPr>
        <p:spPr/>
        <p:txBody>
          <a:bodyPr/>
          <a:lstStyle/>
          <a:p>
            <a:fld id="{7AB07605-B0F8-4C2A-9479-717D2AFFFCFA}" type="datetimeFigureOut">
              <a:rPr lang="en-US" smtClean="0"/>
              <a:t>1/25/2026</a:t>
            </a:fld>
            <a:endParaRPr lang="en-US"/>
          </a:p>
        </p:txBody>
      </p:sp>
      <p:sp>
        <p:nvSpPr>
          <p:cNvPr id="6" name="Footer Placeholder 5">
            <a:extLst>
              <a:ext uri="{FF2B5EF4-FFF2-40B4-BE49-F238E27FC236}">
                <a16:creationId xmlns:a16="http://schemas.microsoft.com/office/drawing/2014/main" id="{6911C7E4-DCAC-1945-3B2A-6B6B8A144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A74AF-B566-D410-CE05-43501842774D}"/>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416905990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929AF8-409B-0B3D-9918-73BA1F1D4182}"/>
              </a:ext>
            </a:extLst>
          </p:cNvPr>
          <p:cNvSpPr/>
          <p:nvPr userDrawn="1"/>
        </p:nvSpPr>
        <p:spPr>
          <a:xfrm>
            <a:off x="0" y="0"/>
            <a:ext cx="12192000" cy="6858000"/>
          </a:xfrm>
          <a:prstGeom prst="rect">
            <a:avLst/>
          </a:prstGeom>
          <a:solidFill>
            <a:srgbClr val="FF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32C31F2-2AFD-7FDD-47B2-62A77E81411B}"/>
              </a:ext>
            </a:extLst>
          </p:cNvPr>
          <p:cNvSpPr>
            <a:spLocks noGrp="1"/>
          </p:cNvSpPr>
          <p:nvPr>
            <p:ph type="body" idx="1"/>
          </p:nvPr>
        </p:nvSpPr>
        <p:spPr>
          <a:xfrm>
            <a:off x="590549" y="1666875"/>
            <a:ext cx="11077575" cy="4510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FF1694-D67D-EFFC-28DC-9C3521181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B07605-B0F8-4C2A-9479-717D2AFFFCFA}" type="datetimeFigureOut">
              <a:rPr lang="en-US" smtClean="0"/>
              <a:t>1/25/2026</a:t>
            </a:fld>
            <a:endParaRPr lang="en-US"/>
          </a:p>
        </p:txBody>
      </p:sp>
      <p:sp>
        <p:nvSpPr>
          <p:cNvPr id="5" name="Footer Placeholder 4">
            <a:extLst>
              <a:ext uri="{FF2B5EF4-FFF2-40B4-BE49-F238E27FC236}">
                <a16:creationId xmlns:a16="http://schemas.microsoft.com/office/drawing/2014/main" id="{47ABCFDD-D09D-3EA4-1D18-D760AA52F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BDB6F1-9E19-D2BB-9547-AEA417862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050562-C630-49FC-A269-D786FAD593E7}" type="slidenum">
              <a:rPr lang="en-US" smtClean="0"/>
              <a:t>‹#›</a:t>
            </a:fld>
            <a:endParaRPr lang="en-US"/>
          </a:p>
        </p:txBody>
      </p:sp>
      <p:sp>
        <p:nvSpPr>
          <p:cNvPr id="9" name="Rectangle 8">
            <a:extLst>
              <a:ext uri="{FF2B5EF4-FFF2-40B4-BE49-F238E27FC236}">
                <a16:creationId xmlns:a16="http://schemas.microsoft.com/office/drawing/2014/main" id="{D83FC305-4410-5448-72D6-884497ED1518}"/>
              </a:ext>
            </a:extLst>
          </p:cNvPr>
          <p:cNvSpPr/>
          <p:nvPr userDrawn="1"/>
        </p:nvSpPr>
        <p:spPr>
          <a:xfrm>
            <a:off x="295275" y="257175"/>
            <a:ext cx="11610975" cy="6419850"/>
          </a:xfrm>
          <a:prstGeom prst="rect">
            <a:avLst/>
          </a:prstGeom>
          <a:noFill/>
          <a:ln w="57150">
            <a:solidFill>
              <a:srgbClr val="66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F6AB93-4F9A-872A-FBAD-91E0C261EC7C}"/>
              </a:ext>
            </a:extLst>
          </p:cNvPr>
          <p:cNvSpPr txBox="1"/>
          <p:nvPr userDrawn="1"/>
        </p:nvSpPr>
        <p:spPr>
          <a:xfrm>
            <a:off x="3038476" y="276225"/>
            <a:ext cx="8562974" cy="1015663"/>
          </a:xfrm>
          <a:prstGeom prst="rect">
            <a:avLst/>
          </a:prstGeom>
          <a:noFill/>
        </p:spPr>
        <p:txBody>
          <a:bodyPr wrap="square" rtlCol="0">
            <a:spAutoFit/>
          </a:bodyPr>
          <a:lstStyle/>
          <a:p>
            <a:pPr algn="ctr"/>
            <a:r>
              <a:rPr lang="en-US" sz="3000" b="1" i="1" dirty="0">
                <a:solidFill>
                  <a:srgbClr val="482400"/>
                </a:solidFill>
                <a:latin typeface="Bookman Old Style" panose="02050604050505020204" pitchFamily="18" charset="0"/>
              </a:rPr>
              <a:t>The Growth and Development</a:t>
            </a:r>
          </a:p>
          <a:p>
            <a:pPr algn="ctr"/>
            <a:r>
              <a:rPr lang="en-US" sz="3000" b="1" i="1" dirty="0">
                <a:solidFill>
                  <a:srgbClr val="482400"/>
                </a:solidFill>
                <a:latin typeface="Bookman Old Style" panose="02050604050505020204" pitchFamily="18" charset="0"/>
              </a:rPr>
              <a:t>of the New Testament Church</a:t>
            </a:r>
          </a:p>
        </p:txBody>
      </p:sp>
      <p:cxnSp>
        <p:nvCxnSpPr>
          <p:cNvPr id="12" name="Straight Connector 11">
            <a:extLst>
              <a:ext uri="{FF2B5EF4-FFF2-40B4-BE49-F238E27FC236}">
                <a16:creationId xmlns:a16="http://schemas.microsoft.com/office/drawing/2014/main" id="{17909D54-E722-0D2A-D990-CEA32E837597}"/>
              </a:ext>
            </a:extLst>
          </p:cNvPr>
          <p:cNvCxnSpPr>
            <a:cxnSpLocks/>
          </p:cNvCxnSpPr>
          <p:nvPr userDrawn="1"/>
        </p:nvCxnSpPr>
        <p:spPr>
          <a:xfrm>
            <a:off x="581025" y="1543050"/>
            <a:ext cx="11077575" cy="0"/>
          </a:xfrm>
          <a:prstGeom prst="line">
            <a:avLst/>
          </a:prstGeom>
          <a:ln w="28575">
            <a:solidFill>
              <a:srgbClr val="663300"/>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37FB2831-457A-5B0D-383B-A1EDC98EDB16}"/>
              </a:ext>
            </a:extLst>
          </p:cNvPr>
          <p:cNvSpPr txBox="1"/>
          <p:nvPr userDrawn="1"/>
        </p:nvSpPr>
        <p:spPr>
          <a:xfrm>
            <a:off x="4381500" y="1190625"/>
            <a:ext cx="5953125" cy="369332"/>
          </a:xfrm>
          <a:prstGeom prst="rect">
            <a:avLst/>
          </a:prstGeom>
          <a:noFill/>
        </p:spPr>
        <p:txBody>
          <a:bodyPr wrap="square" rtlCol="0">
            <a:spAutoFit/>
          </a:bodyPr>
          <a:lstStyle/>
          <a:p>
            <a:pPr algn="ctr"/>
            <a:r>
              <a:rPr lang="en-US" b="1" dirty="0">
                <a:solidFill>
                  <a:srgbClr val="482400"/>
                </a:solidFill>
                <a:latin typeface="Calibri" panose="020F0502020204030204" pitchFamily="34" charset="0"/>
                <a:ea typeface="Calibri" panose="020F0502020204030204" pitchFamily="34" charset="0"/>
                <a:cs typeface="Calibri" panose="020F0502020204030204" pitchFamily="34" charset="0"/>
              </a:rPr>
              <a:t>Auditorium – Acts Part 2</a:t>
            </a:r>
          </a:p>
        </p:txBody>
      </p:sp>
      <p:pic>
        <p:nvPicPr>
          <p:cNvPr id="14" name="Picture 2" descr="A close-up of a sign&#10;&#10;Description automatically generated">
            <a:extLst>
              <a:ext uri="{FF2B5EF4-FFF2-40B4-BE49-F238E27FC236}">
                <a16:creationId xmlns:a16="http://schemas.microsoft.com/office/drawing/2014/main" id="{1DF389A2-797B-9425-2E54-451BBDC307BA}"/>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967669" y="348713"/>
            <a:ext cx="2238112" cy="113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5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76FC5-359E-0C4B-550A-D4FE730CCAAB}"/>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2968AC-43C0-830F-618B-B587CAD07AD3}"/>
              </a:ext>
            </a:extLst>
          </p:cNvPr>
          <p:cNvSpPr txBox="1"/>
          <p:nvPr/>
        </p:nvSpPr>
        <p:spPr>
          <a:xfrm>
            <a:off x="11003280" y="5852160"/>
            <a:ext cx="660400" cy="707886"/>
          </a:xfrm>
          <a:prstGeom prst="rect">
            <a:avLst/>
          </a:prstGeom>
          <a:noFill/>
        </p:spPr>
        <p:txBody>
          <a:bodyPr wrap="square" rtlCol="0">
            <a:spAutoFit/>
          </a:bodyPr>
          <a:lstStyle/>
          <a:p>
            <a:r>
              <a:rPr lang="en-US" sz="4000" dirty="0">
                <a:solidFill>
                  <a:srgbClr val="FFFF00"/>
                </a:solidFill>
              </a:rPr>
              <a:t>…</a:t>
            </a:r>
          </a:p>
        </p:txBody>
      </p:sp>
    </p:spTree>
    <p:extLst>
      <p:ext uri="{BB962C8B-B14F-4D97-AF65-F5344CB8AC3E}">
        <p14:creationId xmlns:p14="http://schemas.microsoft.com/office/powerpoint/2010/main" val="2909008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4809009"/>
          </a:xfrm>
          <a:prstGeom prst="rect">
            <a:avLst/>
          </a:prstGeom>
          <a:noFill/>
        </p:spPr>
        <p:txBody>
          <a:bodyPr wrap="square" rtlCol="0">
            <a:spAutoFit/>
          </a:bodyPr>
          <a:lstStyle/>
          <a:p>
            <a:r>
              <a:rPr lang="en-US" sz="3400" b="1" dirty="0">
                <a:latin typeface="Arial Rounded MT Bold" panose="020F0704030504030204" pitchFamily="34" charset="0"/>
              </a:rPr>
              <a:t>Paul’s Work for the Lord –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23</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Paul defends himself before the council</a:t>
            </a:r>
          </a:p>
          <a:p>
            <a:pPr marL="457200" indent="-457200">
              <a:lnSpc>
                <a:spcPct val="150000"/>
              </a:lnSpc>
              <a:buFont typeface="Wingdings" panose="05000000000000000000" pitchFamily="2" charset="2"/>
              <a:buChar char="§"/>
            </a:pPr>
            <a:r>
              <a:rPr lang="en-US" sz="2900" b="1" dirty="0">
                <a:solidFill>
                  <a:srgbClr val="000066"/>
                </a:solidFill>
                <a:latin typeface="Arial Rounded MT Bold" panose="020F0704030504030204" pitchFamily="34" charset="0"/>
              </a:rPr>
              <a:t>Jesus comforts Paul “You must bear witness at Rome”  v11</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Jews plan to kill Paul is thwarted</a:t>
            </a:r>
          </a:p>
          <a:p>
            <a:pPr marL="457200" indent="-457200">
              <a:buFont typeface="Wingdings" panose="05000000000000000000" pitchFamily="2" charset="2"/>
              <a:buChar char="§"/>
            </a:pPr>
            <a:r>
              <a:rPr lang="en-US" sz="3000" b="1" dirty="0">
                <a:latin typeface="Arial Rounded MT Bold" panose="020F0704030504030204" pitchFamily="34" charset="0"/>
              </a:rPr>
              <a:t>Paul has an escort to Caesarea (200 soldiers, 70 horsemen, 200 spearmen)</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Paul presented before Felix</a:t>
            </a:r>
          </a:p>
        </p:txBody>
      </p:sp>
    </p:spTree>
    <p:extLst>
      <p:ext uri="{BB962C8B-B14F-4D97-AF65-F5344CB8AC3E}">
        <p14:creationId xmlns:p14="http://schemas.microsoft.com/office/powerpoint/2010/main" val="171312463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4139595"/>
          </a:xfrm>
          <a:prstGeom prst="rect">
            <a:avLst/>
          </a:prstGeom>
          <a:noFill/>
        </p:spPr>
        <p:txBody>
          <a:bodyPr wrap="square" rtlCol="0">
            <a:spAutoFit/>
          </a:bodyPr>
          <a:lstStyle/>
          <a:p>
            <a:r>
              <a:rPr lang="en-US" sz="3400" b="1" dirty="0">
                <a:latin typeface="Arial Rounded MT Bold" panose="020F0704030504030204" pitchFamily="34" charset="0"/>
              </a:rPr>
              <a:t>Paul’s Work for the Lord –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24</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Paul defends himself before Felix</a:t>
            </a:r>
          </a:p>
          <a:p>
            <a:pPr marL="457200" indent="-457200">
              <a:buFont typeface="Wingdings" panose="05000000000000000000" pitchFamily="2" charset="2"/>
              <a:buChar char="§"/>
            </a:pPr>
            <a:r>
              <a:rPr lang="en-US" sz="3000" b="1" dirty="0">
                <a:solidFill>
                  <a:srgbClr val="000066"/>
                </a:solidFill>
                <a:latin typeface="Arial Rounded MT Bold" panose="020F0704030504030204" pitchFamily="34" charset="0"/>
              </a:rPr>
              <a:t>Paul reasoned about righteousness, self-control and judgment  to Felix and </a:t>
            </a:r>
            <a:r>
              <a:rPr lang="en-US" sz="3000" b="1" dirty="0" err="1">
                <a:solidFill>
                  <a:srgbClr val="000066"/>
                </a:solidFill>
                <a:latin typeface="Arial Rounded MT Bold" panose="020F0704030504030204" pitchFamily="34" charset="0"/>
              </a:rPr>
              <a:t>Druscilla</a:t>
            </a:r>
            <a:r>
              <a:rPr lang="en-US" sz="3000" b="1" dirty="0">
                <a:solidFill>
                  <a:srgbClr val="000066"/>
                </a:solidFill>
                <a:latin typeface="Arial Rounded MT Bold" panose="020F0704030504030204" pitchFamily="34" charset="0"/>
              </a:rPr>
              <a:t> v25</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Felix leaves Paul in jail for two years</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Felix is replaced by Festus</a:t>
            </a:r>
          </a:p>
        </p:txBody>
      </p:sp>
    </p:spTree>
    <p:extLst>
      <p:ext uri="{BB962C8B-B14F-4D97-AF65-F5344CB8AC3E}">
        <p14:creationId xmlns:p14="http://schemas.microsoft.com/office/powerpoint/2010/main" val="385475503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3216265"/>
          </a:xfrm>
          <a:prstGeom prst="rect">
            <a:avLst/>
          </a:prstGeom>
          <a:noFill/>
        </p:spPr>
        <p:txBody>
          <a:bodyPr wrap="square" rtlCol="0">
            <a:spAutoFit/>
          </a:bodyPr>
          <a:lstStyle/>
          <a:p>
            <a:r>
              <a:rPr lang="en-US" sz="3400" b="1" dirty="0">
                <a:latin typeface="Arial Rounded MT Bold" panose="020F0704030504030204" pitchFamily="34" charset="0"/>
              </a:rPr>
              <a:t>Paul’s Work for the Lord –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25</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Paul defends himself before Festus</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Paul appeals to Caesar</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King Agrippa wants to hear Paul himself</a:t>
            </a:r>
          </a:p>
        </p:txBody>
      </p:sp>
    </p:spTree>
    <p:extLst>
      <p:ext uri="{BB962C8B-B14F-4D97-AF65-F5344CB8AC3E}">
        <p14:creationId xmlns:p14="http://schemas.microsoft.com/office/powerpoint/2010/main" val="386793718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3677930"/>
          </a:xfrm>
          <a:prstGeom prst="rect">
            <a:avLst/>
          </a:prstGeom>
          <a:noFill/>
        </p:spPr>
        <p:txBody>
          <a:bodyPr wrap="square" rtlCol="0">
            <a:spAutoFit/>
          </a:bodyPr>
          <a:lstStyle/>
          <a:p>
            <a:r>
              <a:rPr lang="en-US" sz="3400" b="1" dirty="0">
                <a:latin typeface="Arial Rounded MT Bold" panose="020F0704030504030204" pitchFamily="34" charset="0"/>
              </a:rPr>
              <a:t>Paul’s Work for the Lord –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26</a:t>
            </a:r>
          </a:p>
          <a:p>
            <a:pPr marL="457200" indent="-457200">
              <a:buFont typeface="Wingdings" panose="05000000000000000000" pitchFamily="2" charset="2"/>
              <a:buChar char="§"/>
            </a:pPr>
            <a:r>
              <a:rPr lang="en-US" sz="3000" b="1" dirty="0">
                <a:latin typeface="Arial Rounded MT Bold" panose="020F0704030504030204" pitchFamily="34" charset="0"/>
              </a:rPr>
              <a:t>Tells of his part in persecuting those of the Way and his conversion</a:t>
            </a:r>
          </a:p>
          <a:p>
            <a:pPr marL="457200" indent="-457200">
              <a:lnSpc>
                <a:spcPct val="150000"/>
              </a:lnSpc>
              <a:buFont typeface="Wingdings" panose="05000000000000000000" pitchFamily="2" charset="2"/>
              <a:buChar char="§"/>
            </a:pPr>
            <a:r>
              <a:rPr lang="en-US" sz="3000" b="1" dirty="0">
                <a:solidFill>
                  <a:srgbClr val="000066"/>
                </a:solidFill>
                <a:latin typeface="Arial Rounded MT Bold" panose="020F0704030504030204" pitchFamily="34" charset="0"/>
              </a:rPr>
              <a:t>Teaches about Christ’s sacrifice and resurrection</a:t>
            </a:r>
          </a:p>
          <a:p>
            <a:pPr marL="457200" indent="-457200">
              <a:buFont typeface="Wingdings" panose="05000000000000000000" pitchFamily="2" charset="2"/>
              <a:buChar char="§"/>
            </a:pPr>
            <a:r>
              <a:rPr lang="en-US" sz="3000" b="1" dirty="0">
                <a:solidFill>
                  <a:srgbClr val="000066"/>
                </a:solidFill>
                <a:latin typeface="Arial Rounded MT Bold" panose="020F0704030504030204" pitchFamily="34" charset="0"/>
              </a:rPr>
              <a:t>Paul’s hope and prayer is that all will be persuaded to become believers</a:t>
            </a:r>
          </a:p>
        </p:txBody>
      </p:sp>
    </p:spTree>
    <p:extLst>
      <p:ext uri="{BB962C8B-B14F-4D97-AF65-F5344CB8AC3E}">
        <p14:creationId xmlns:p14="http://schemas.microsoft.com/office/powerpoint/2010/main" val="231685617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3677930"/>
          </a:xfrm>
          <a:prstGeom prst="rect">
            <a:avLst/>
          </a:prstGeom>
          <a:noFill/>
        </p:spPr>
        <p:txBody>
          <a:bodyPr wrap="square" rtlCol="0">
            <a:spAutoFit/>
          </a:bodyPr>
          <a:lstStyle/>
          <a:p>
            <a:r>
              <a:rPr lang="en-US" sz="3400" b="1" dirty="0">
                <a:latin typeface="Arial Rounded MT Bold" panose="020F0704030504030204" pitchFamily="34" charset="0"/>
              </a:rPr>
              <a:t>Paul’s Work for the Lord–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27</a:t>
            </a:r>
          </a:p>
          <a:p>
            <a:pPr marL="457200" indent="-457200">
              <a:buFont typeface="Wingdings" panose="05000000000000000000" pitchFamily="2" charset="2"/>
              <a:buChar char="§"/>
            </a:pPr>
            <a:r>
              <a:rPr lang="en-US" sz="3000" b="1" dirty="0">
                <a:latin typeface="Arial Rounded MT Bold" panose="020F0704030504030204" pitchFamily="34" charset="0"/>
              </a:rPr>
              <a:t>Paul sails for Rome and is caught up in a terrible storm</a:t>
            </a:r>
          </a:p>
          <a:p>
            <a:pPr marL="457200" indent="-457200">
              <a:lnSpc>
                <a:spcPct val="150000"/>
              </a:lnSpc>
              <a:buFont typeface="Wingdings" panose="05000000000000000000" pitchFamily="2" charset="2"/>
              <a:buChar char="§"/>
            </a:pPr>
            <a:r>
              <a:rPr lang="en-US" sz="3000" b="1" dirty="0">
                <a:solidFill>
                  <a:srgbClr val="000066"/>
                </a:solidFill>
                <a:latin typeface="Arial Rounded MT Bold" panose="020F0704030504030204" pitchFamily="34" charset="0"/>
              </a:rPr>
              <a:t>Professes his belief in God whom he serves</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Comforted by an angel that all will be saved</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Escape safely to land – all aboard are saved</a:t>
            </a:r>
          </a:p>
        </p:txBody>
      </p:sp>
    </p:spTree>
    <p:extLst>
      <p:ext uri="{BB962C8B-B14F-4D97-AF65-F5344CB8AC3E}">
        <p14:creationId xmlns:p14="http://schemas.microsoft.com/office/powerpoint/2010/main" val="246283970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4793620"/>
          </a:xfrm>
          <a:prstGeom prst="rect">
            <a:avLst/>
          </a:prstGeom>
          <a:noFill/>
        </p:spPr>
        <p:txBody>
          <a:bodyPr wrap="square" rtlCol="0">
            <a:spAutoFit/>
          </a:bodyPr>
          <a:lstStyle/>
          <a:p>
            <a:r>
              <a:rPr lang="en-US" sz="3400" b="1" dirty="0">
                <a:latin typeface="Arial Rounded MT Bold" panose="020F0704030504030204" pitchFamily="34" charset="0"/>
              </a:rPr>
              <a:t>Paul’s Work for the Lord –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28</a:t>
            </a:r>
          </a:p>
          <a:p>
            <a:pPr marL="457200" indent="-457200">
              <a:buFont typeface="Wingdings" panose="05000000000000000000" pitchFamily="2" charset="2"/>
              <a:buChar char="§"/>
            </a:pPr>
            <a:r>
              <a:rPr lang="en-US" sz="3000" b="1" dirty="0">
                <a:latin typeface="Arial Rounded MT Bold" panose="020F0704030504030204" pitchFamily="34" charset="0"/>
              </a:rPr>
              <a:t>They land on Malta</a:t>
            </a:r>
          </a:p>
          <a:p>
            <a:pPr marL="457200" indent="-457200">
              <a:buFont typeface="Wingdings" panose="05000000000000000000" pitchFamily="2" charset="2"/>
              <a:buChar char="§"/>
            </a:pPr>
            <a:r>
              <a:rPr lang="en-US" sz="3000" b="1" dirty="0">
                <a:latin typeface="Arial Rounded MT Bold" panose="020F0704030504030204" pitchFamily="34" charset="0"/>
              </a:rPr>
              <a:t>Paul heals </a:t>
            </a:r>
            <a:r>
              <a:rPr lang="en-US" sz="3000" b="1" dirty="0" err="1">
                <a:latin typeface="Arial Rounded MT Bold" panose="020F0704030504030204" pitchFamily="34" charset="0"/>
              </a:rPr>
              <a:t>Publius</a:t>
            </a:r>
            <a:r>
              <a:rPr lang="en-US" sz="3000" b="1" dirty="0">
                <a:latin typeface="Arial Rounded MT Bold" panose="020F0704030504030204" pitchFamily="34" charset="0"/>
              </a:rPr>
              <a:t>’ father and many others on the island with diseases</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Arrives in Rome</a:t>
            </a:r>
          </a:p>
          <a:p>
            <a:pPr marL="457200" indent="-457200">
              <a:buFont typeface="Wingdings" panose="05000000000000000000" pitchFamily="2" charset="2"/>
              <a:buChar char="§"/>
            </a:pPr>
            <a:r>
              <a:rPr lang="en-US" sz="3000" b="1" dirty="0">
                <a:solidFill>
                  <a:srgbClr val="000066"/>
                </a:solidFill>
                <a:latin typeface="Arial Rounded MT Bold" panose="020F0704030504030204" pitchFamily="34" charset="0"/>
              </a:rPr>
              <a:t>Testified of the kingdom of God vs 23</a:t>
            </a:r>
          </a:p>
          <a:p>
            <a:pPr marL="457200" indent="-457200">
              <a:lnSpc>
                <a:spcPct val="150000"/>
              </a:lnSpc>
              <a:buFont typeface="Wingdings" panose="05000000000000000000" pitchFamily="2" charset="2"/>
              <a:buChar char="§"/>
            </a:pPr>
            <a:r>
              <a:rPr lang="en-US" sz="2900" b="1" dirty="0">
                <a:solidFill>
                  <a:srgbClr val="000066"/>
                </a:solidFill>
                <a:latin typeface="Arial Rounded MT Bold" panose="020F0704030504030204" pitchFamily="34" charset="0"/>
              </a:rPr>
              <a:t>Preached the kingdom of God to all who came to him</a:t>
            </a:r>
          </a:p>
          <a:p>
            <a:pPr lvl="2"/>
            <a:r>
              <a:rPr lang="en-US" sz="2900" b="1" dirty="0">
                <a:solidFill>
                  <a:srgbClr val="000066"/>
                </a:solidFill>
                <a:latin typeface="Arial Rounded MT Bold" panose="020F0704030504030204" pitchFamily="34" charset="0"/>
              </a:rPr>
              <a:t>									vs 30-31</a:t>
            </a:r>
          </a:p>
        </p:txBody>
      </p:sp>
    </p:spTree>
    <p:extLst>
      <p:ext uri="{BB962C8B-B14F-4D97-AF65-F5344CB8AC3E}">
        <p14:creationId xmlns:p14="http://schemas.microsoft.com/office/powerpoint/2010/main" val="20387425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4585871"/>
          </a:xfrm>
          <a:prstGeom prst="rect">
            <a:avLst/>
          </a:prstGeom>
          <a:noFill/>
        </p:spPr>
        <p:txBody>
          <a:bodyPr wrap="square" rtlCol="0">
            <a:spAutoFit/>
          </a:bodyPr>
          <a:lstStyle/>
          <a:p>
            <a:r>
              <a:rPr lang="en-US" sz="3400" b="1" dirty="0">
                <a:latin typeface="Arial Rounded MT Bold" panose="020F0704030504030204" pitchFamily="34" charset="0"/>
              </a:rPr>
              <a:t>Paul’s Work for the Lord</a:t>
            </a:r>
          </a:p>
          <a:p>
            <a:r>
              <a:rPr lang="en-US" sz="3400" b="1" dirty="0">
                <a:latin typeface="Arial Rounded MT Bold" panose="020F0704030504030204" pitchFamily="34" charset="0"/>
              </a:rPr>
              <a:t>The Epistles</a:t>
            </a:r>
          </a:p>
          <a:p>
            <a:pPr marL="457200" indent="-457200">
              <a:buFont typeface="Wingdings" panose="05000000000000000000" pitchFamily="2" charset="2"/>
              <a:buChar char="Ø"/>
            </a:pPr>
            <a:r>
              <a:rPr lang="en-US" sz="3200" b="1" dirty="0">
                <a:latin typeface="Arial Rounded MT Bold" panose="020F0704030504030204" pitchFamily="34" charset="0"/>
              </a:rPr>
              <a:t>Written on Paul’s 2</a:t>
            </a:r>
            <a:r>
              <a:rPr lang="en-US" sz="3200" b="1" baseline="30000" dirty="0">
                <a:latin typeface="Arial Rounded MT Bold" panose="020F0704030504030204" pitchFamily="34" charset="0"/>
              </a:rPr>
              <a:t>nd</a:t>
            </a:r>
            <a:r>
              <a:rPr lang="en-US" sz="3200" b="1" dirty="0">
                <a:latin typeface="Arial Rounded MT Bold" panose="020F0704030504030204" pitchFamily="34" charset="0"/>
              </a:rPr>
              <a:t> Journey</a:t>
            </a:r>
          </a:p>
          <a:p>
            <a:r>
              <a:rPr lang="en-US" sz="3200" b="1" dirty="0">
                <a:latin typeface="Arial Rounded MT Bold" panose="020F0704030504030204" pitchFamily="34" charset="0"/>
              </a:rPr>
              <a:t>	1 &amp; 2 Thessalonians – A.D. 51-52</a:t>
            </a:r>
          </a:p>
          <a:p>
            <a:pPr marL="457200" indent="-457200">
              <a:buFont typeface="Wingdings" panose="05000000000000000000" pitchFamily="2" charset="2"/>
              <a:buChar char="Ø"/>
            </a:pPr>
            <a:endParaRPr lang="en-US" sz="3200" b="1" dirty="0">
              <a:latin typeface="Arial Rounded MT Bold" panose="020F0704030504030204" pitchFamily="34" charset="0"/>
            </a:endParaRPr>
          </a:p>
          <a:p>
            <a:pPr marL="457200" indent="-457200">
              <a:buFont typeface="Wingdings" panose="05000000000000000000" pitchFamily="2" charset="2"/>
              <a:buChar char="Ø"/>
            </a:pPr>
            <a:r>
              <a:rPr lang="en-US" sz="3200" b="1" dirty="0">
                <a:latin typeface="Arial Rounded MT Bold" panose="020F0704030504030204" pitchFamily="34" charset="0"/>
              </a:rPr>
              <a:t>Written on Paul’s 3</a:t>
            </a:r>
            <a:r>
              <a:rPr lang="en-US" sz="3200" b="1" baseline="30000" dirty="0">
                <a:latin typeface="Arial Rounded MT Bold" panose="020F0704030504030204" pitchFamily="34" charset="0"/>
              </a:rPr>
              <a:t>rd</a:t>
            </a:r>
            <a:r>
              <a:rPr lang="en-US" sz="3200" b="1" dirty="0">
                <a:latin typeface="Arial Rounded MT Bold" panose="020F0704030504030204" pitchFamily="34" charset="0"/>
              </a:rPr>
              <a:t> Journey</a:t>
            </a:r>
          </a:p>
          <a:p>
            <a:r>
              <a:rPr lang="en-US" sz="3200" b="1" dirty="0">
                <a:latin typeface="Arial Rounded MT Bold" panose="020F0704030504030204" pitchFamily="34" charset="0"/>
              </a:rPr>
              <a:t>	Galatians – A.D. 52-54</a:t>
            </a:r>
          </a:p>
          <a:p>
            <a:r>
              <a:rPr lang="en-US" sz="3200" b="1" dirty="0">
                <a:latin typeface="Arial Rounded MT Bold" panose="020F0704030504030204" pitchFamily="34" charset="0"/>
              </a:rPr>
              <a:t>	1 &amp; 2</a:t>
            </a:r>
            <a:r>
              <a:rPr lang="en-US" sz="3200" b="1" baseline="30000" dirty="0">
                <a:latin typeface="Arial Rounded MT Bold" panose="020F0704030504030204" pitchFamily="34" charset="0"/>
              </a:rPr>
              <a:t>nd</a:t>
            </a:r>
            <a:r>
              <a:rPr lang="en-US" sz="3200" b="1" dirty="0">
                <a:latin typeface="Arial Rounded MT Bold" panose="020F0704030504030204" pitchFamily="34" charset="0"/>
              </a:rPr>
              <a:t> Corinthians A.D. 57</a:t>
            </a:r>
          </a:p>
          <a:p>
            <a:r>
              <a:rPr lang="en-US" sz="3200" b="1" dirty="0">
                <a:latin typeface="Arial Rounded MT Bold" panose="020F0704030504030204" pitchFamily="34" charset="0"/>
              </a:rPr>
              <a:t>	Romans A.D. 57</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186752992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3600986"/>
          </a:xfrm>
          <a:prstGeom prst="rect">
            <a:avLst/>
          </a:prstGeom>
          <a:noFill/>
        </p:spPr>
        <p:txBody>
          <a:bodyPr wrap="square" rtlCol="0">
            <a:spAutoFit/>
          </a:bodyPr>
          <a:lstStyle/>
          <a:p>
            <a:r>
              <a:rPr lang="en-US" sz="3400" b="1" dirty="0">
                <a:latin typeface="Arial Rounded MT Bold" panose="020F0704030504030204" pitchFamily="34" charset="0"/>
              </a:rPr>
              <a:t>Paul’s Work for the Lord</a:t>
            </a:r>
          </a:p>
          <a:p>
            <a:r>
              <a:rPr lang="en-US" sz="3400" b="1" dirty="0">
                <a:latin typeface="Arial Rounded MT Bold" panose="020F0704030504030204" pitchFamily="34" charset="0"/>
              </a:rPr>
              <a:t>The Epistles</a:t>
            </a:r>
          </a:p>
          <a:p>
            <a:pPr marL="457200" indent="-457200">
              <a:buFont typeface="Wingdings" panose="05000000000000000000" pitchFamily="2" charset="2"/>
              <a:buChar char="Ø"/>
            </a:pPr>
            <a:r>
              <a:rPr lang="en-US" sz="3200" b="1" dirty="0">
                <a:latin typeface="Arial Rounded MT Bold" panose="020F0704030504030204" pitchFamily="34" charset="0"/>
              </a:rPr>
              <a:t>Written while in prison at Rome – A.D. 62-63</a:t>
            </a:r>
          </a:p>
          <a:p>
            <a:r>
              <a:rPr lang="en-US" sz="3200" b="1" dirty="0">
                <a:latin typeface="Arial Rounded MT Bold" panose="020F0704030504030204" pitchFamily="34" charset="0"/>
              </a:rPr>
              <a:t>	Ephesians</a:t>
            </a:r>
          </a:p>
          <a:p>
            <a:r>
              <a:rPr lang="en-US" sz="3200" b="1" dirty="0">
                <a:latin typeface="Arial Rounded MT Bold" panose="020F0704030504030204" pitchFamily="34" charset="0"/>
              </a:rPr>
              <a:t>	Colossians</a:t>
            </a:r>
          </a:p>
          <a:p>
            <a:r>
              <a:rPr lang="en-US" sz="3200" b="1" dirty="0">
                <a:latin typeface="Arial Rounded MT Bold" panose="020F0704030504030204" pitchFamily="34" charset="0"/>
              </a:rPr>
              <a:t>	Philemon</a:t>
            </a:r>
          </a:p>
          <a:p>
            <a:r>
              <a:rPr lang="en-US" sz="3200" b="1" dirty="0">
                <a:latin typeface="Arial Rounded MT Bold" panose="020F0704030504030204" pitchFamily="34" charset="0"/>
              </a:rPr>
              <a:t>	Philippians</a:t>
            </a:r>
          </a:p>
        </p:txBody>
      </p:sp>
    </p:spTree>
    <p:extLst>
      <p:ext uri="{BB962C8B-B14F-4D97-AF65-F5344CB8AC3E}">
        <p14:creationId xmlns:p14="http://schemas.microsoft.com/office/powerpoint/2010/main" val="381216899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4093428"/>
          </a:xfrm>
          <a:prstGeom prst="rect">
            <a:avLst/>
          </a:prstGeom>
          <a:noFill/>
        </p:spPr>
        <p:txBody>
          <a:bodyPr wrap="square" rtlCol="0">
            <a:spAutoFit/>
          </a:bodyPr>
          <a:lstStyle/>
          <a:p>
            <a:r>
              <a:rPr lang="en-US" sz="3400" b="1" dirty="0">
                <a:latin typeface="Arial Rounded MT Bold" panose="020F0704030504030204" pitchFamily="34" charset="0"/>
              </a:rPr>
              <a:t>Paul’s Work for the Lord</a:t>
            </a:r>
          </a:p>
          <a:p>
            <a:r>
              <a:rPr lang="en-US" sz="3400" b="1" dirty="0">
                <a:latin typeface="Arial Rounded MT Bold" panose="020F0704030504030204" pitchFamily="34" charset="0"/>
              </a:rPr>
              <a:t>The Epistles</a:t>
            </a:r>
          </a:p>
          <a:p>
            <a:pPr marL="457200" indent="-457200">
              <a:buFont typeface="Wingdings" panose="05000000000000000000" pitchFamily="2" charset="2"/>
              <a:buChar char="Ø"/>
            </a:pPr>
            <a:r>
              <a:rPr lang="en-US" sz="3200" b="1" dirty="0">
                <a:latin typeface="Arial Rounded MT Bold" panose="020F0704030504030204" pitchFamily="34" charset="0"/>
              </a:rPr>
              <a:t>Written after his release from prison – A.D. 63</a:t>
            </a:r>
          </a:p>
          <a:p>
            <a:r>
              <a:rPr lang="en-US" sz="3200" b="1" dirty="0">
                <a:latin typeface="Arial Rounded MT Bold" panose="020F0704030504030204" pitchFamily="34" charset="0"/>
              </a:rPr>
              <a:t>	1 Timothy</a:t>
            </a:r>
          </a:p>
          <a:p>
            <a:r>
              <a:rPr lang="en-US" sz="3200" b="1" dirty="0">
                <a:latin typeface="Arial Rounded MT Bold" panose="020F0704030504030204" pitchFamily="34" charset="0"/>
              </a:rPr>
              <a:t>	Titus</a:t>
            </a:r>
          </a:p>
          <a:p>
            <a:endParaRPr lang="en-US" sz="3200" b="1" dirty="0">
              <a:latin typeface="Arial Rounded MT Bold" panose="020F0704030504030204" pitchFamily="34" charset="0"/>
            </a:endParaRPr>
          </a:p>
          <a:p>
            <a:r>
              <a:rPr lang="en-US" sz="3200" b="1" dirty="0">
                <a:latin typeface="Arial Rounded MT Bold" panose="020F0704030504030204" pitchFamily="34" charset="0"/>
              </a:rPr>
              <a:t>Written during his second imprisonment – A.D. 66</a:t>
            </a:r>
          </a:p>
          <a:p>
            <a:r>
              <a:rPr lang="en-US" sz="3200" b="1" dirty="0">
                <a:latin typeface="Arial Rounded MT Bold" panose="020F0704030504030204" pitchFamily="34" charset="0"/>
              </a:rPr>
              <a:t>	2 Timothy </a:t>
            </a:r>
          </a:p>
        </p:txBody>
      </p:sp>
    </p:spTree>
    <p:extLst>
      <p:ext uri="{BB962C8B-B14F-4D97-AF65-F5344CB8AC3E}">
        <p14:creationId xmlns:p14="http://schemas.microsoft.com/office/powerpoint/2010/main" val="18416761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6093976"/>
          </a:xfrm>
          <a:prstGeom prst="rect">
            <a:avLst/>
          </a:prstGeom>
          <a:noFill/>
        </p:spPr>
        <p:txBody>
          <a:bodyPr wrap="square" rtlCol="0">
            <a:spAutoFit/>
          </a:bodyPr>
          <a:lstStyle/>
          <a:p>
            <a:r>
              <a:rPr lang="en-US" sz="3400" b="1" dirty="0">
                <a:latin typeface="Arial Rounded MT Bold" panose="020F0704030504030204" pitchFamily="34" charset="0"/>
              </a:rPr>
              <a:t>Lessons from Paul</a:t>
            </a:r>
          </a:p>
          <a:p>
            <a:pPr marL="457200" indent="-457200">
              <a:buFont typeface="Wingdings" panose="05000000000000000000" pitchFamily="2" charset="2"/>
              <a:buChar char="§"/>
            </a:pPr>
            <a:r>
              <a:rPr lang="en-US" sz="3200" dirty="0">
                <a:latin typeface="Arial Rounded MT Bold" panose="020F0704030504030204" pitchFamily="34" charset="0"/>
              </a:rPr>
              <a:t>He was "not ashamed of the gospel of Christ," and believed in its "power" to save (Romans 1:16)</a:t>
            </a:r>
          </a:p>
          <a:p>
            <a:pPr marL="457200" indent="-457200">
              <a:lnSpc>
                <a:spcPct val="150000"/>
              </a:lnSpc>
              <a:buFont typeface="Wingdings" panose="05000000000000000000" pitchFamily="2" charset="2"/>
              <a:buChar char="§"/>
            </a:pPr>
            <a:r>
              <a:rPr lang="en-US" sz="3200" dirty="0">
                <a:latin typeface="Arial Rounded MT Bold" panose="020F0704030504030204" pitchFamily="34" charset="0"/>
              </a:rPr>
              <a:t>He was willing to endure hardship (2 Timothy 2:3,10)</a:t>
            </a:r>
          </a:p>
          <a:p>
            <a:pPr marL="457200" indent="-457200">
              <a:lnSpc>
                <a:spcPct val="150000"/>
              </a:lnSpc>
              <a:buFont typeface="Wingdings" panose="05000000000000000000" pitchFamily="2" charset="2"/>
              <a:buChar char="§"/>
            </a:pPr>
            <a:r>
              <a:rPr lang="en-US" sz="3200" dirty="0">
                <a:latin typeface="Arial Rounded MT Bold" panose="020F0704030504030204" pitchFamily="34" charset="0"/>
              </a:rPr>
              <a:t>He believed in prayer for himself and others</a:t>
            </a:r>
          </a:p>
          <a:p>
            <a:pPr marL="457200" indent="-457200">
              <a:buFont typeface="Wingdings" panose="05000000000000000000" pitchFamily="2" charset="2"/>
              <a:buChar char="§"/>
            </a:pPr>
            <a:r>
              <a:rPr lang="en-US" sz="3200" dirty="0">
                <a:latin typeface="Arial Rounded MT Bold" panose="020F0704030504030204" pitchFamily="34" charset="0"/>
              </a:rPr>
              <a:t>Never lost sight of the “crown of righteousness” (2 Tim. 4:8)</a:t>
            </a:r>
          </a:p>
          <a:p>
            <a:pPr marL="457200" indent="-457200">
              <a:buFont typeface="Wingdings" panose="05000000000000000000" pitchFamily="2" charset="2"/>
              <a:buChar char="§"/>
            </a:pPr>
            <a:r>
              <a:rPr lang="en-US" sz="3200" dirty="0">
                <a:latin typeface="Arial Rounded MT Bold" panose="020F0704030504030204" pitchFamily="34" charset="0"/>
              </a:rPr>
              <a:t>He was determined to magnify Christ (Phil 1:20)</a:t>
            </a:r>
          </a:p>
          <a:p>
            <a:endParaRPr lang="en-US" sz="3200" dirty="0">
              <a:latin typeface="Arial Rounded MT Bold" panose="020F0704030504030204" pitchFamily="34" charset="0"/>
            </a:endParaRPr>
          </a:p>
          <a:p>
            <a:endParaRPr lang="en-US" sz="3400" b="1" dirty="0">
              <a:latin typeface="Arial Rounded MT Bold" panose="020F0704030504030204" pitchFamily="34" charset="0"/>
            </a:endParaRPr>
          </a:p>
          <a:p>
            <a:pPr marL="457200" indent="-457200">
              <a:buFont typeface="Wingdings" panose="05000000000000000000" pitchFamily="2" charset="2"/>
              <a:buChar char="Ø"/>
            </a:pPr>
            <a:endParaRPr lang="en-US" sz="3400" b="1" dirty="0">
              <a:latin typeface="Arial Rounded MT Bold" panose="020F0704030504030204" pitchFamily="34" charset="0"/>
            </a:endParaRPr>
          </a:p>
        </p:txBody>
      </p:sp>
    </p:spTree>
    <p:extLst>
      <p:ext uri="{BB962C8B-B14F-4D97-AF65-F5344CB8AC3E}">
        <p14:creationId xmlns:p14="http://schemas.microsoft.com/office/powerpoint/2010/main" val="292382280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A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close-up of a sign&#10;&#10;Description automatically generated">
            <a:extLst>
              <a:ext uri="{FF2B5EF4-FFF2-40B4-BE49-F238E27FC236}">
                <a16:creationId xmlns:a16="http://schemas.microsoft.com/office/drawing/2014/main" id="{1DF389A2-797B-9425-2E54-451BBDC307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661840"/>
            <a:ext cx="10905066" cy="55343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6912EBF-DEC8-B341-8C04-3DDCAF4F462B}"/>
              </a:ext>
            </a:extLst>
          </p:cNvPr>
          <p:cNvGrpSpPr/>
          <p:nvPr/>
        </p:nvGrpSpPr>
        <p:grpSpPr>
          <a:xfrm>
            <a:off x="812800" y="5544235"/>
            <a:ext cx="10586720" cy="461665"/>
            <a:chOff x="812800" y="5544235"/>
            <a:chExt cx="10586720" cy="461665"/>
          </a:xfrm>
        </p:grpSpPr>
        <p:sp>
          <p:nvSpPr>
            <p:cNvPr id="2" name="Rectangle 1">
              <a:extLst>
                <a:ext uri="{FF2B5EF4-FFF2-40B4-BE49-F238E27FC236}">
                  <a16:creationId xmlns:a16="http://schemas.microsoft.com/office/drawing/2014/main" id="{75B80A3A-4601-9E99-AD0F-7C03C40E171F}"/>
                </a:ext>
              </a:extLst>
            </p:cNvPr>
            <p:cNvSpPr/>
            <p:nvPr/>
          </p:nvSpPr>
          <p:spPr>
            <a:xfrm>
              <a:off x="812800" y="5551547"/>
              <a:ext cx="10586720" cy="447040"/>
            </a:xfrm>
            <a:prstGeom prst="rect">
              <a:avLst/>
            </a:prstGeom>
            <a:solidFill>
              <a:srgbClr val="482400"/>
            </a:solidFill>
            <a:ln>
              <a:solidFill>
                <a:srgbClr val="482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1E23FA-E4FD-2F4B-6A3D-22ED0DE38E5D}"/>
                </a:ext>
              </a:extLst>
            </p:cNvPr>
            <p:cNvSpPr txBox="1"/>
            <p:nvPr/>
          </p:nvSpPr>
          <p:spPr>
            <a:xfrm>
              <a:off x="843280" y="5544235"/>
              <a:ext cx="10525760" cy="461665"/>
            </a:xfrm>
            <a:prstGeom prst="rect">
              <a:avLst/>
            </a:prstGeom>
            <a:noFill/>
          </p:spPr>
          <p:txBody>
            <a:bodyPr wrap="square">
              <a:spAutoFit/>
            </a:bodyPr>
            <a:lstStyle/>
            <a:p>
              <a:pPr algn="ctr"/>
              <a:r>
                <a:rPr lang="en-US" sz="2400" b="1" i="1" dirty="0">
                  <a:solidFill>
                    <a:srgbClr val="FFFFCC"/>
                  </a:solidFill>
                  <a:latin typeface="Bookman Old Style" panose="02050604050505020204" pitchFamily="18" charset="0"/>
                </a:rPr>
                <a:t>The Growth and Development of the New Testament Church</a:t>
              </a:r>
            </a:p>
          </p:txBody>
        </p:sp>
      </p:grpSp>
      <p:sp>
        <p:nvSpPr>
          <p:cNvPr id="3" name="TextBox 2">
            <a:extLst>
              <a:ext uri="{FF2B5EF4-FFF2-40B4-BE49-F238E27FC236}">
                <a16:creationId xmlns:a16="http://schemas.microsoft.com/office/drawing/2014/main" id="{79774E77-97D8-4F44-6275-BA071F86AA4D}"/>
              </a:ext>
            </a:extLst>
          </p:cNvPr>
          <p:cNvSpPr txBox="1"/>
          <p:nvPr/>
        </p:nvSpPr>
        <p:spPr>
          <a:xfrm>
            <a:off x="2743200" y="6412380"/>
            <a:ext cx="9039836" cy="369332"/>
          </a:xfrm>
          <a:prstGeom prst="rect">
            <a:avLst/>
          </a:prstGeom>
          <a:noFill/>
        </p:spPr>
        <p:txBody>
          <a:bodyPr wrap="square" rtlCol="0">
            <a:spAutoFit/>
          </a:bodyPr>
          <a:lstStyle/>
          <a:p>
            <a:pPr algn="r"/>
            <a:r>
              <a:rPr lang="en-US" b="1" dirty="0"/>
              <a:t>Eastside Curriculum   –   </a:t>
            </a:r>
            <a:r>
              <a:rPr lang="en-US" b="1" dirty="0" err="1"/>
              <a:t>Qtr</a:t>
            </a:r>
            <a:r>
              <a:rPr lang="en-US" b="1" dirty="0"/>
              <a:t> 14  (Nov. 2025  –  Jan. 2026)</a:t>
            </a:r>
          </a:p>
        </p:txBody>
      </p:sp>
      <p:sp>
        <p:nvSpPr>
          <p:cNvPr id="6" name="TextBox 5">
            <a:extLst>
              <a:ext uri="{FF2B5EF4-FFF2-40B4-BE49-F238E27FC236}">
                <a16:creationId xmlns:a16="http://schemas.microsoft.com/office/drawing/2014/main" id="{763F2AE0-2F9A-1AFE-1B09-D057BBD350D8}"/>
              </a:ext>
            </a:extLst>
          </p:cNvPr>
          <p:cNvSpPr txBox="1"/>
          <p:nvPr/>
        </p:nvSpPr>
        <p:spPr>
          <a:xfrm>
            <a:off x="706054" y="706052"/>
            <a:ext cx="6470248" cy="615553"/>
          </a:xfrm>
          <a:prstGeom prst="rect">
            <a:avLst/>
          </a:prstGeom>
          <a:noFill/>
        </p:spPr>
        <p:txBody>
          <a:bodyPr wrap="square" rtlCol="0">
            <a:spAutoFit/>
          </a:bodyPr>
          <a:lstStyle/>
          <a:p>
            <a:r>
              <a:rPr lang="en-US" sz="3400" b="1" dirty="0">
                <a:latin typeface="Tahoma" panose="020B0604030504040204" pitchFamily="34" charset="0"/>
                <a:ea typeface="Tahoma" panose="020B0604030504040204" pitchFamily="34" charset="0"/>
                <a:cs typeface="Tahoma" panose="020B0604030504040204" pitchFamily="34" charset="0"/>
              </a:rPr>
              <a:t>Auditorium</a:t>
            </a:r>
          </a:p>
        </p:txBody>
      </p:sp>
    </p:spTree>
    <p:extLst>
      <p:ext uri="{BB962C8B-B14F-4D97-AF65-F5344CB8AC3E}">
        <p14:creationId xmlns:p14="http://schemas.microsoft.com/office/powerpoint/2010/main" val="306145092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76FC5-359E-0C4B-550A-D4FE730CCAAB}"/>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29850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542611" y="1818754"/>
            <a:ext cx="11163719" cy="6771084"/>
          </a:xfrm>
          <a:prstGeom prst="rect">
            <a:avLst/>
          </a:prstGeom>
          <a:noFill/>
        </p:spPr>
        <p:txBody>
          <a:bodyPr wrap="square" rtlCol="0">
            <a:spAutoFit/>
          </a:bodyPr>
          <a:lstStyle/>
          <a:p>
            <a:r>
              <a:rPr lang="en-US" sz="3400" b="1" dirty="0">
                <a:latin typeface="Arial Rounded MT Bold" panose="020F0704030504030204" pitchFamily="34" charset="0"/>
              </a:rPr>
              <a:t>Lessons from Paul</a:t>
            </a:r>
          </a:p>
          <a:p>
            <a:pPr marL="457200" indent="-457200">
              <a:lnSpc>
                <a:spcPct val="150000"/>
              </a:lnSpc>
              <a:buFont typeface="Wingdings" panose="05000000000000000000" pitchFamily="2" charset="2"/>
              <a:buChar char="§"/>
            </a:pPr>
            <a:r>
              <a:rPr lang="en-US" sz="3000" dirty="0">
                <a:latin typeface="Arial Rounded MT Bold" panose="020F0704030504030204" pitchFamily="34" charset="0"/>
              </a:rPr>
              <a:t>Paul was bold in his speech yet was humble (1 Tim. 1:15)</a:t>
            </a:r>
          </a:p>
          <a:p>
            <a:pPr marL="457200" indent="-457200">
              <a:lnSpc>
                <a:spcPct val="150000"/>
              </a:lnSpc>
              <a:buFont typeface="Wingdings" panose="05000000000000000000" pitchFamily="2" charset="2"/>
              <a:buChar char="§"/>
            </a:pPr>
            <a:r>
              <a:rPr lang="en-US" sz="3000" dirty="0">
                <a:latin typeface="Arial Rounded MT Bold" panose="020F0704030504030204" pitchFamily="34" charset="0"/>
              </a:rPr>
              <a:t>Had the ability to reason with people</a:t>
            </a:r>
          </a:p>
          <a:p>
            <a:pPr marL="457200" indent="-457200">
              <a:lnSpc>
                <a:spcPct val="150000"/>
              </a:lnSpc>
              <a:buFont typeface="Wingdings" panose="05000000000000000000" pitchFamily="2" charset="2"/>
              <a:buChar char="§"/>
            </a:pPr>
            <a:r>
              <a:rPr lang="en-US" sz="3000" dirty="0">
                <a:latin typeface="Arial Rounded MT Bold" panose="020F0704030504030204" pitchFamily="34" charset="0"/>
              </a:rPr>
              <a:t>He rightly divided the word of truth</a:t>
            </a:r>
          </a:p>
          <a:p>
            <a:pPr marL="457200" indent="-457200">
              <a:lnSpc>
                <a:spcPct val="150000"/>
              </a:lnSpc>
              <a:buFont typeface="Wingdings" panose="05000000000000000000" pitchFamily="2" charset="2"/>
              <a:buChar char="§"/>
            </a:pPr>
            <a:r>
              <a:rPr lang="en-US" sz="3000" dirty="0">
                <a:latin typeface="Arial Rounded MT Bold" panose="020F0704030504030204" pitchFamily="34" charset="0"/>
              </a:rPr>
              <a:t>He was not a quitter (Phil 3:13-14)</a:t>
            </a:r>
          </a:p>
          <a:p>
            <a:pPr marL="457200" indent="-457200">
              <a:buFont typeface="Wingdings" panose="05000000000000000000" pitchFamily="2" charset="2"/>
              <a:buChar char="§"/>
            </a:pPr>
            <a:r>
              <a:rPr lang="en-US" sz="3000" dirty="0">
                <a:latin typeface="Arial Rounded MT Bold" panose="020F0704030504030204" pitchFamily="34" charset="0"/>
              </a:rPr>
              <a:t>Paul was happy and had no fear of death because he could look forward to receiving the crown of righteousness </a:t>
            </a:r>
          </a:p>
          <a:p>
            <a:pPr marL="457200" indent="-457200">
              <a:buFont typeface="Wingdings" panose="05000000000000000000" pitchFamily="2" charset="2"/>
              <a:buChar char="§"/>
            </a:pPr>
            <a:endParaRPr lang="en-US" sz="3000" dirty="0">
              <a:latin typeface="Arial Rounded MT Bold" panose="020F0704030504030204" pitchFamily="34" charset="0"/>
            </a:endParaRPr>
          </a:p>
          <a:p>
            <a:endParaRPr lang="en-US" sz="3200" dirty="0">
              <a:latin typeface="Arial Rounded MT Bold" panose="020F0704030504030204" pitchFamily="34" charset="0"/>
            </a:endParaRPr>
          </a:p>
          <a:p>
            <a:endParaRPr lang="en-US" sz="3400" b="1" dirty="0">
              <a:latin typeface="Arial Rounded MT Bold" panose="020F0704030504030204" pitchFamily="34" charset="0"/>
            </a:endParaRPr>
          </a:p>
          <a:p>
            <a:pPr marL="457200" indent="-457200">
              <a:buFont typeface="Wingdings" panose="05000000000000000000" pitchFamily="2" charset="2"/>
              <a:buChar char="Ø"/>
            </a:pPr>
            <a:endParaRPr lang="en-US" sz="3400" b="1" dirty="0">
              <a:latin typeface="Arial Rounded MT Bold" panose="020F0704030504030204" pitchFamily="34" charset="0"/>
            </a:endParaRPr>
          </a:p>
        </p:txBody>
      </p:sp>
    </p:spTree>
    <p:extLst>
      <p:ext uri="{BB962C8B-B14F-4D97-AF65-F5344CB8AC3E}">
        <p14:creationId xmlns:p14="http://schemas.microsoft.com/office/powerpoint/2010/main" val="394425213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542611" y="1818754"/>
            <a:ext cx="11163719" cy="3847207"/>
          </a:xfrm>
          <a:prstGeom prst="rect">
            <a:avLst/>
          </a:prstGeom>
          <a:noFill/>
        </p:spPr>
        <p:txBody>
          <a:bodyPr wrap="square" rtlCol="0">
            <a:spAutoFit/>
          </a:bodyPr>
          <a:lstStyle/>
          <a:p>
            <a:r>
              <a:rPr lang="en-US" sz="3400" b="1" dirty="0">
                <a:latin typeface="Arial Rounded MT Bold" panose="020F0704030504030204" pitchFamily="34" charset="0"/>
              </a:rPr>
              <a:t>Lessons from Paul</a:t>
            </a:r>
          </a:p>
          <a:p>
            <a:pPr marL="457200" indent="-457200">
              <a:lnSpc>
                <a:spcPct val="150000"/>
              </a:lnSpc>
              <a:buFont typeface="Wingdings" panose="05000000000000000000" pitchFamily="2" charset="2"/>
              <a:buChar char="ü"/>
            </a:pPr>
            <a:r>
              <a:rPr lang="en-US" sz="2800" dirty="0">
                <a:latin typeface="Arial Rounded MT Bold" panose="020F0704030504030204" pitchFamily="34" charset="0"/>
              </a:rPr>
              <a:t>Paul was strong, bold, determined, humble, perceptive, truthful, happy, he taught about Christ in whatever circumstance he found himself in, he loved his brothers and sisters, his faith was unwavering, he was content, full of courage and spoke the truth…..</a:t>
            </a:r>
            <a:endParaRPr lang="en-US" sz="3400" b="1" dirty="0">
              <a:latin typeface="Arial Rounded MT Bold" panose="020F0704030504030204" pitchFamily="34" charset="0"/>
            </a:endParaRPr>
          </a:p>
        </p:txBody>
      </p:sp>
    </p:spTree>
    <p:extLst>
      <p:ext uri="{BB962C8B-B14F-4D97-AF65-F5344CB8AC3E}">
        <p14:creationId xmlns:p14="http://schemas.microsoft.com/office/powerpoint/2010/main" val="370450539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7848302"/>
          </a:xfrm>
          <a:prstGeom prst="rect">
            <a:avLst/>
          </a:prstGeom>
          <a:noFill/>
        </p:spPr>
        <p:txBody>
          <a:bodyPr wrap="square" rtlCol="0">
            <a:spAutoFit/>
          </a:bodyPr>
          <a:lstStyle/>
          <a:p>
            <a:r>
              <a:rPr lang="en-US" sz="3400" b="1" dirty="0">
                <a:latin typeface="Arial Rounded MT Bold" panose="020F0704030504030204" pitchFamily="34" charset="0"/>
              </a:rPr>
              <a:t>Paul’s Work for the Lord –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16</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Lydia and her household are converted</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Philippian jailer is converted</a:t>
            </a:r>
          </a:p>
          <a:p>
            <a:pPr marL="457200" indent="-457200">
              <a:buFont typeface="Wingdings" panose="05000000000000000000" pitchFamily="2" charset="2"/>
              <a:buChar char="§"/>
            </a:pPr>
            <a:r>
              <a:rPr lang="en-US" sz="3000" b="1" dirty="0">
                <a:latin typeface="Arial Rounded MT Bold" panose="020F0704030504030204" pitchFamily="34" charset="0"/>
              </a:rPr>
              <a:t>Proof of what happens when the seed is planted in a good and honest heart (Acts 8:15)</a:t>
            </a:r>
          </a:p>
          <a:p>
            <a:pPr marL="457200" indent="-457200">
              <a:lnSpc>
                <a:spcPct val="150000"/>
              </a:lnSpc>
              <a:buFont typeface="Wingdings" panose="05000000000000000000" pitchFamily="2" charset="2"/>
              <a:buChar char="ü"/>
            </a:pPr>
            <a:r>
              <a:rPr lang="en-US" sz="3000" b="1" dirty="0">
                <a:solidFill>
                  <a:srgbClr val="000066"/>
                </a:solidFill>
                <a:latin typeface="Arial Rounded MT Bold" panose="020F0704030504030204" pitchFamily="34" charset="0"/>
              </a:rPr>
              <a:t>Church is established at Philippi</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10 yrs. later they had Elders &amp; Deacons (Phil 1:1)</a:t>
            </a:r>
          </a:p>
          <a:p>
            <a:pPr marL="457200" indent="-457200">
              <a:buFont typeface="Wingdings" panose="05000000000000000000" pitchFamily="2" charset="2"/>
              <a:buChar char="§"/>
            </a:pPr>
            <a:endParaRPr lang="en-US" sz="3200" b="1" dirty="0">
              <a:latin typeface="Arial Black" panose="020B0A04020102020204" pitchFamily="34" charset="0"/>
            </a:endParaRPr>
          </a:p>
          <a:p>
            <a:endParaRPr lang="en-US" sz="3200" b="1" dirty="0">
              <a:latin typeface="Arial Black" panose="020B0A04020102020204" pitchFamily="34" charset="0"/>
            </a:endParaRPr>
          </a:p>
          <a:p>
            <a:endParaRPr lang="en-US" sz="3200" b="1" dirty="0">
              <a:latin typeface="Arial Black" panose="020B0A04020102020204" pitchFamily="34" charset="0"/>
            </a:endParaRPr>
          </a:p>
          <a:p>
            <a:endParaRPr lang="en-US" sz="3200" b="1" dirty="0">
              <a:latin typeface="Arial Black" panose="020B0A04020102020204" pitchFamily="34" charset="0"/>
            </a:endParaRPr>
          </a:p>
          <a:p>
            <a:endParaRPr lang="en-US" sz="3400" b="1" dirty="0"/>
          </a:p>
          <a:p>
            <a:endParaRPr lang="en-US" sz="3400" b="1" dirty="0"/>
          </a:p>
        </p:txBody>
      </p:sp>
    </p:spTree>
    <p:extLst>
      <p:ext uri="{BB962C8B-B14F-4D97-AF65-F5344CB8AC3E}">
        <p14:creationId xmlns:p14="http://schemas.microsoft.com/office/powerpoint/2010/main" val="334032769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4832092"/>
          </a:xfrm>
          <a:prstGeom prst="rect">
            <a:avLst/>
          </a:prstGeom>
          <a:noFill/>
        </p:spPr>
        <p:txBody>
          <a:bodyPr wrap="square" rtlCol="0">
            <a:spAutoFit/>
          </a:bodyPr>
          <a:lstStyle/>
          <a:p>
            <a:r>
              <a:rPr lang="en-US" sz="3400" b="1" dirty="0">
                <a:latin typeface="Arial Rounded MT Bold" panose="020F0704030504030204" pitchFamily="34" charset="0"/>
              </a:rPr>
              <a:t>Paul’s Work for the Lord –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17</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Paul “turns the world upside down”</a:t>
            </a:r>
          </a:p>
          <a:p>
            <a:pPr marL="457200" indent="-457200">
              <a:buFont typeface="Wingdings" panose="05000000000000000000" pitchFamily="2" charset="2"/>
              <a:buChar char="§"/>
            </a:pPr>
            <a:r>
              <a:rPr lang="en-US" sz="3000" b="1" dirty="0">
                <a:latin typeface="Arial Rounded MT Bold" panose="020F0704030504030204" pitchFamily="34" charset="0"/>
              </a:rPr>
              <a:t>Devout Greeks and many leading women followed Paul and Silas</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Jews “set all the city in an uproar”</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Bereans are fair minded and many believed</a:t>
            </a:r>
          </a:p>
          <a:p>
            <a:pPr marL="457200" indent="-457200">
              <a:lnSpc>
                <a:spcPct val="150000"/>
              </a:lnSpc>
              <a:buFont typeface="Wingdings" panose="05000000000000000000" pitchFamily="2" charset="2"/>
              <a:buChar char="§"/>
            </a:pPr>
            <a:r>
              <a:rPr lang="en-US" sz="3000" b="1" dirty="0">
                <a:solidFill>
                  <a:srgbClr val="000066"/>
                </a:solidFill>
                <a:latin typeface="Arial Rounded MT Bold" panose="020F0704030504030204" pitchFamily="34" charset="0"/>
              </a:rPr>
              <a:t>Paul addresses the men at Mar’s Hill – The true God</a:t>
            </a:r>
          </a:p>
        </p:txBody>
      </p:sp>
    </p:spTree>
    <p:extLst>
      <p:ext uri="{BB962C8B-B14F-4D97-AF65-F5344CB8AC3E}">
        <p14:creationId xmlns:p14="http://schemas.microsoft.com/office/powerpoint/2010/main" val="416057461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4832092"/>
          </a:xfrm>
          <a:prstGeom prst="rect">
            <a:avLst/>
          </a:prstGeom>
          <a:noFill/>
        </p:spPr>
        <p:txBody>
          <a:bodyPr wrap="square" rtlCol="0">
            <a:spAutoFit/>
          </a:bodyPr>
          <a:lstStyle/>
          <a:p>
            <a:r>
              <a:rPr lang="en-US" sz="3400" b="1" dirty="0">
                <a:latin typeface="Arial Rounded MT Bold" panose="020F0704030504030204" pitchFamily="34" charset="0"/>
              </a:rPr>
              <a:t>Paul’s Work for the Lord –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18</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Met Aquila and Priscilla v2</a:t>
            </a:r>
          </a:p>
          <a:p>
            <a:pPr marL="457200" indent="-457200">
              <a:buFont typeface="Wingdings" panose="05000000000000000000" pitchFamily="2" charset="2"/>
              <a:buChar char="§"/>
            </a:pPr>
            <a:r>
              <a:rPr lang="en-US" sz="3000" b="1" dirty="0">
                <a:latin typeface="Arial Rounded MT Bold" panose="020F0704030504030204" pitchFamily="34" charset="0"/>
              </a:rPr>
              <a:t>Persuaded both Jews and Greeks  v4</a:t>
            </a:r>
          </a:p>
          <a:p>
            <a:pPr marL="457200" indent="-457200">
              <a:buFont typeface="Wingdings" panose="05000000000000000000" pitchFamily="2" charset="2"/>
              <a:buChar char="§"/>
            </a:pPr>
            <a:r>
              <a:rPr lang="en-US" sz="3000" b="1" dirty="0" err="1">
                <a:latin typeface="Arial Rounded MT Bold" panose="020F0704030504030204" pitchFamily="34" charset="0"/>
              </a:rPr>
              <a:t>Crispus</a:t>
            </a:r>
            <a:r>
              <a:rPr lang="en-US" sz="3000" b="1" dirty="0">
                <a:latin typeface="Arial Rounded MT Bold" panose="020F0704030504030204" pitchFamily="34" charset="0"/>
              </a:rPr>
              <a:t> and all his household believed and were baptized v 8</a:t>
            </a:r>
          </a:p>
          <a:p>
            <a:pPr marL="457200" indent="-457200">
              <a:buFont typeface="Wingdings" panose="05000000000000000000" pitchFamily="2" charset="2"/>
              <a:buChar char="§"/>
            </a:pPr>
            <a:r>
              <a:rPr lang="en-US" sz="3000" b="1" dirty="0">
                <a:latin typeface="Arial Rounded MT Bold" panose="020F0704030504030204" pitchFamily="34" charset="0"/>
              </a:rPr>
              <a:t>Apollos – mighty in the scriptures / spoke accurately about Christ</a:t>
            </a:r>
          </a:p>
          <a:p>
            <a:pPr marL="457200" indent="-457200">
              <a:lnSpc>
                <a:spcPct val="150000"/>
              </a:lnSpc>
              <a:buFont typeface="Wingdings" panose="05000000000000000000" pitchFamily="2" charset="2"/>
              <a:buChar char="ü"/>
            </a:pPr>
            <a:r>
              <a:rPr lang="en-US" sz="3000" b="1" dirty="0">
                <a:solidFill>
                  <a:srgbClr val="000066"/>
                </a:solidFill>
                <a:latin typeface="Arial Rounded MT Bold" panose="020F0704030504030204" pitchFamily="34" charset="0"/>
              </a:rPr>
              <a:t>Church is established at Corinth</a:t>
            </a:r>
          </a:p>
        </p:txBody>
      </p:sp>
    </p:spTree>
    <p:extLst>
      <p:ext uri="{BB962C8B-B14F-4D97-AF65-F5344CB8AC3E}">
        <p14:creationId xmlns:p14="http://schemas.microsoft.com/office/powerpoint/2010/main" val="153298825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5293757"/>
          </a:xfrm>
          <a:prstGeom prst="rect">
            <a:avLst/>
          </a:prstGeom>
          <a:noFill/>
        </p:spPr>
        <p:txBody>
          <a:bodyPr wrap="square" rtlCol="0">
            <a:spAutoFit/>
          </a:bodyPr>
          <a:lstStyle/>
          <a:p>
            <a:r>
              <a:rPr lang="en-US" sz="3400" b="1" dirty="0">
                <a:latin typeface="Arial Rounded MT Bold" panose="020F0704030504030204" pitchFamily="34" charset="0"/>
              </a:rPr>
              <a:t>Paul’s Work for the Lord –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19</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Paul teaches in Ephesus</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Taught 2 years – all in Asia heard about Christ</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Many who practiced magic burned their books </a:t>
            </a:r>
            <a:r>
              <a:rPr lang="en-US" sz="2900" b="1" dirty="0">
                <a:latin typeface="Arial Rounded MT Bold" panose="020F0704030504030204" pitchFamily="34" charset="0"/>
              </a:rPr>
              <a:t>(repented)</a:t>
            </a:r>
          </a:p>
          <a:p>
            <a:pPr marL="457200" indent="-457200">
              <a:lnSpc>
                <a:spcPct val="150000"/>
              </a:lnSpc>
              <a:buFont typeface="Wingdings" panose="05000000000000000000" pitchFamily="2" charset="2"/>
              <a:buChar char="§"/>
            </a:pPr>
            <a:r>
              <a:rPr lang="en-US" sz="3000" b="1" dirty="0">
                <a:solidFill>
                  <a:srgbClr val="000066"/>
                </a:solidFill>
                <a:latin typeface="Arial Rounded MT Bold" panose="020F0704030504030204" pitchFamily="34" charset="0"/>
              </a:rPr>
              <a:t>The word of the Lord grew mightily and prevailed</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Demetrius causes and uproar</a:t>
            </a:r>
          </a:p>
          <a:p>
            <a:pPr marL="457200" indent="-457200">
              <a:lnSpc>
                <a:spcPct val="150000"/>
              </a:lnSpc>
              <a:buFont typeface="Wingdings" panose="05000000000000000000" pitchFamily="2" charset="2"/>
              <a:buChar char="§"/>
            </a:pPr>
            <a:endParaRPr lang="en-US" sz="3000" b="1" dirty="0">
              <a:latin typeface="Arial Rounded MT Bold" panose="020F0704030504030204" pitchFamily="34" charset="0"/>
            </a:endParaRPr>
          </a:p>
        </p:txBody>
      </p:sp>
    </p:spTree>
    <p:extLst>
      <p:ext uri="{BB962C8B-B14F-4D97-AF65-F5344CB8AC3E}">
        <p14:creationId xmlns:p14="http://schemas.microsoft.com/office/powerpoint/2010/main" val="39092163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4139595"/>
          </a:xfrm>
          <a:prstGeom prst="rect">
            <a:avLst/>
          </a:prstGeom>
          <a:noFill/>
        </p:spPr>
        <p:txBody>
          <a:bodyPr wrap="square" rtlCol="0">
            <a:spAutoFit/>
          </a:bodyPr>
          <a:lstStyle/>
          <a:p>
            <a:r>
              <a:rPr lang="en-US" sz="3400" b="1" dirty="0">
                <a:latin typeface="Arial Rounded MT Bold" panose="020F0704030504030204" pitchFamily="34" charset="0"/>
              </a:rPr>
              <a:t>Paul’s Work for the Lord –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20</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Paul came together with the disciples at Troas v7</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Calls for the Ephesian Elders at Miletus v17</a:t>
            </a:r>
          </a:p>
          <a:p>
            <a:pPr marL="457200" indent="-457200">
              <a:buFont typeface="Wingdings" panose="05000000000000000000" pitchFamily="2" charset="2"/>
              <a:buChar char="§"/>
            </a:pPr>
            <a:r>
              <a:rPr lang="en-US" sz="3000" b="1" dirty="0">
                <a:solidFill>
                  <a:srgbClr val="000066"/>
                </a:solidFill>
                <a:latin typeface="Arial Rounded MT Bold" panose="020F0704030504030204" pitchFamily="34" charset="0"/>
              </a:rPr>
              <a:t>Paul - “I have not shunned to declare the whole counsel of God” v 27</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Warning – “Take heed to shepherd the flock” v28</a:t>
            </a:r>
          </a:p>
        </p:txBody>
      </p:sp>
    </p:spTree>
    <p:extLst>
      <p:ext uri="{BB962C8B-B14F-4D97-AF65-F5344CB8AC3E}">
        <p14:creationId xmlns:p14="http://schemas.microsoft.com/office/powerpoint/2010/main" val="180379099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4601260"/>
          </a:xfrm>
          <a:prstGeom prst="rect">
            <a:avLst/>
          </a:prstGeom>
          <a:noFill/>
        </p:spPr>
        <p:txBody>
          <a:bodyPr wrap="square" rtlCol="0">
            <a:spAutoFit/>
          </a:bodyPr>
          <a:lstStyle/>
          <a:p>
            <a:r>
              <a:rPr lang="en-US" sz="3400" b="1" dirty="0">
                <a:latin typeface="Arial Rounded MT Bold" panose="020F0704030504030204" pitchFamily="34" charset="0"/>
              </a:rPr>
              <a:t>Paul’s Work for the Lord –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21</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Found disciples at </a:t>
            </a:r>
            <a:r>
              <a:rPr lang="en-US" sz="3000" b="1" dirty="0" err="1">
                <a:latin typeface="Arial Rounded MT Bold" panose="020F0704030504030204" pitchFamily="34" charset="0"/>
              </a:rPr>
              <a:t>Tyre</a:t>
            </a:r>
            <a:r>
              <a:rPr lang="en-US" sz="3000" b="1" dirty="0">
                <a:latin typeface="Arial Rounded MT Bold" panose="020F0704030504030204" pitchFamily="34" charset="0"/>
              </a:rPr>
              <a:t> -  stayed 7 days</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Told not to go to Jerusalem</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Came to Ptolemais and greeted the brethren</a:t>
            </a:r>
          </a:p>
          <a:p>
            <a:pPr marL="457200" indent="-457200">
              <a:lnSpc>
                <a:spcPct val="150000"/>
              </a:lnSpc>
              <a:buFont typeface="Wingdings" panose="05000000000000000000" pitchFamily="2" charset="2"/>
              <a:buChar char="§"/>
            </a:pPr>
            <a:r>
              <a:rPr lang="en-US" sz="3000" b="1" dirty="0" err="1">
                <a:latin typeface="Arial Rounded MT Bold" panose="020F0704030504030204" pitchFamily="34" charset="0"/>
              </a:rPr>
              <a:t>Agabus’s</a:t>
            </a:r>
            <a:r>
              <a:rPr lang="en-US" sz="3000" b="1" dirty="0">
                <a:latin typeface="Arial Rounded MT Bold" panose="020F0704030504030204" pitchFamily="34" charset="0"/>
              </a:rPr>
              <a:t> prediction vs10-11</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Paul is arrested</a:t>
            </a:r>
          </a:p>
        </p:txBody>
      </p:sp>
    </p:spTree>
    <p:extLst>
      <p:ext uri="{BB962C8B-B14F-4D97-AF65-F5344CB8AC3E}">
        <p14:creationId xmlns:p14="http://schemas.microsoft.com/office/powerpoint/2010/main" val="413846341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611" y="1818754"/>
            <a:ext cx="11163719" cy="3908762"/>
          </a:xfrm>
          <a:prstGeom prst="rect">
            <a:avLst/>
          </a:prstGeom>
          <a:noFill/>
        </p:spPr>
        <p:txBody>
          <a:bodyPr wrap="square" rtlCol="0">
            <a:spAutoFit/>
          </a:bodyPr>
          <a:lstStyle/>
          <a:p>
            <a:r>
              <a:rPr lang="en-US" sz="3400" b="1" dirty="0">
                <a:latin typeface="Arial Rounded MT Bold" panose="020F0704030504030204" pitchFamily="34" charset="0"/>
              </a:rPr>
              <a:t>Paul’s Work for the Lord – Acts 16-28</a:t>
            </a:r>
          </a:p>
          <a:p>
            <a:pPr marL="457200" indent="-457200">
              <a:buFont typeface="Wingdings" panose="05000000000000000000" pitchFamily="2" charset="2"/>
              <a:buChar char="Ø"/>
            </a:pPr>
            <a:r>
              <a:rPr lang="en-US" sz="3400" b="1" dirty="0">
                <a:latin typeface="Arial Rounded MT Bold" panose="020F0704030504030204" pitchFamily="34" charset="0"/>
              </a:rPr>
              <a:t>Chapter 22</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Paul’s defense</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Tells about his conversion and commission</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Tells the commander he is a Roman</a:t>
            </a:r>
          </a:p>
          <a:p>
            <a:pPr marL="457200" indent="-457200">
              <a:lnSpc>
                <a:spcPct val="150000"/>
              </a:lnSpc>
              <a:buFont typeface="Wingdings" panose="05000000000000000000" pitchFamily="2" charset="2"/>
              <a:buChar char="§"/>
            </a:pPr>
            <a:r>
              <a:rPr lang="en-US" sz="3000" b="1" dirty="0">
                <a:latin typeface="Arial Rounded MT Bold" panose="020F0704030504030204" pitchFamily="34" charset="0"/>
              </a:rPr>
              <a:t>Paul is set before the council to defend himself</a:t>
            </a:r>
          </a:p>
        </p:txBody>
      </p:sp>
    </p:spTree>
    <p:extLst>
      <p:ext uri="{BB962C8B-B14F-4D97-AF65-F5344CB8AC3E}">
        <p14:creationId xmlns:p14="http://schemas.microsoft.com/office/powerpoint/2010/main" val="2875215782"/>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14227</TotalTime>
  <Words>872</Words>
  <Application>Microsoft Office PowerPoint</Application>
  <PresentationFormat>Widescreen</PresentationFormat>
  <Paragraphs>152</Paragraphs>
  <Slides>22</Slides>
  <Notes>18</Notes>
  <HiddenSlides>2</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Container Solutions</dc:creator>
  <cp:lastModifiedBy>Craig and Kerri</cp:lastModifiedBy>
  <cp:revision>419</cp:revision>
  <cp:lastPrinted>2025-03-11T19:28:34Z</cp:lastPrinted>
  <dcterms:created xsi:type="dcterms:W3CDTF">2024-09-11T21:12:31Z</dcterms:created>
  <dcterms:modified xsi:type="dcterms:W3CDTF">2026-01-25T21:52:38Z</dcterms:modified>
</cp:coreProperties>
</file>